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4E3C63-5F1B-443C-A874-94A5F1308096}" type="datetimeFigureOut">
              <a:rPr lang="en-US" smtClean="0"/>
              <a:t>8/20/2025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07E129-0FF4-439A-8165-C774C135B809}" type="slidenum">
              <a:rPr lang="en-US" smtClean="0"/>
              <a:t>‹#›</a:t>
            </a:fld>
            <a:endParaRPr lang="en-US"/>
          </a:p>
        </p:txBody>
      </p:sp>
    </p:spTree>
    <p:extLst>
      <p:ext uri="{BB962C8B-B14F-4D97-AF65-F5344CB8AC3E}">
        <p14:creationId xmlns:p14="http://schemas.microsoft.com/office/powerpoint/2010/main" val="81551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1ACF2D-BC2F-4A0C-B961-9379004C2282}" type="datetime1">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8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18C0F-EA88-430C-8B27-8E8CC5D22C92}" type="datetime1">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2953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81BEA-8DCD-4C89-9831-77BAD867995A}" type="datetime1">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EC245-ED4A-44E6-8E38-CBAC25F7AF1F}" type="datetime1">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86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DF48D2-694D-4591-98C5-565EC9B0F21B}" type="datetime1">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95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021754-698A-48D2-8569-3FC51E9DBEB0}" type="datetime1">
              <a:rPr lang="en-US" smtClean="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4433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E9665-898E-4672-A10F-FD8994812C55}" type="datetime1">
              <a:rPr lang="en-US" smtClean="0"/>
              <a:t>8/20/2025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83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7949EE-84EA-415A-A92E-F23878E9B987}" type="datetime1">
              <a:rPr lang="en-US" smtClean="0"/>
              <a:t>8/20/2025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79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DCF418-67A4-4658-A0A8-DC7E49F20DAD}" type="datetime1">
              <a:rPr lang="en-US" smtClean="0"/>
              <a:t>8/20/2025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31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9D4A6A-6A29-47E1-8F50-43A2EE31B16F}" type="datetime1">
              <a:rPr lang="en-US" smtClean="0"/>
              <a:t>8/20/2025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85679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DB2375-A849-434F-9EE2-0C765FC140EB}" type="datetime1">
              <a:rPr lang="en-US" smtClean="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168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ABB3E4-05A4-4A69-A01B-C18B132B8151}" type="datetime1">
              <a:rPr lang="en-US" smtClean="0"/>
              <a:t>8/20/2025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988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nio.com/architecture/house/home-house-facade-driveway-suburb-suburban-asphalt-entrance-lawn" TargetMode="External"/><Relationship Id="rId7" Type="http://schemas.openxmlformats.org/officeDocument/2006/relationships/hyperlink" Target="http://www.pngall.com/vehicle-png"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ommons.wikimedia.org/wiki/File:Timber_Stack,_Yewtrees_Lane,_Broomhead,_near_Bolsterstone_-_geograph.org.uk_-_1732423.jpg"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ublicdomainpictures.net/view-image.php?image=95001&amp;picture=new-home-construction"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ngimg.com/download/793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3F9029-693E-41F6-AE5D-A5EA5B202FE1}"/>
              </a:ext>
            </a:extLst>
          </p:cNvPr>
          <p:cNvSpPr txBox="1"/>
          <p:nvPr/>
        </p:nvSpPr>
        <p:spPr>
          <a:xfrm>
            <a:off x="200024" y="5710861"/>
            <a:ext cx="11527971" cy="523220"/>
          </a:xfrm>
          <a:prstGeom prst="rect">
            <a:avLst/>
          </a:prstGeom>
          <a:noFill/>
        </p:spPr>
        <p:txBody>
          <a:bodyPr wrap="square" rtlCol="0">
            <a:spAutoFit/>
          </a:bodyPr>
          <a:lstStyle/>
          <a:p>
            <a:pPr algn="ctr"/>
            <a:r>
              <a:rPr lang="en-US" sz="2800" i="1" dirty="0">
                <a:solidFill>
                  <a:schemeClr val="accent6">
                    <a:lumMod val="75000"/>
                  </a:schemeClr>
                </a:solidFill>
              </a:rPr>
              <a:t>Thanks for coming to the right place for the right information!</a:t>
            </a:r>
          </a:p>
        </p:txBody>
      </p:sp>
      <p:sp>
        <p:nvSpPr>
          <p:cNvPr id="5" name="Subtitle 7">
            <a:extLst>
              <a:ext uri="{FF2B5EF4-FFF2-40B4-BE49-F238E27FC236}">
                <a16:creationId xmlns:a16="http://schemas.microsoft.com/office/drawing/2014/main" id="{2D19AE55-A9AD-458B-9BC5-0C0D0C016A04}"/>
              </a:ext>
            </a:extLst>
          </p:cNvPr>
          <p:cNvSpPr txBox="1">
            <a:spLocks/>
          </p:cNvSpPr>
          <p:nvPr/>
        </p:nvSpPr>
        <p:spPr>
          <a:xfrm>
            <a:off x="200024" y="130715"/>
            <a:ext cx="11527971" cy="16879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lumMod val="75000"/>
                  </a:schemeClr>
                </a:solidFill>
                <a:latin typeface="Arial Black" panose="020B0A04020102020204" pitchFamily="34" charset="0"/>
              </a:rPr>
              <a:t>2025 MILLAGE RATE PROCESS</a:t>
            </a:r>
            <a:endParaRPr lang="en-US" sz="4800" dirty="0">
              <a:solidFill>
                <a:srgbClr val="C00000"/>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660C317B-B0BF-4ADD-A8E8-24B7C0F2B0ED}"/>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Picture 6" descr="A hexagons with different symbols&#10;&#10;AI-generated content may be incorrect.">
            <a:extLst>
              <a:ext uri="{FF2B5EF4-FFF2-40B4-BE49-F238E27FC236}">
                <a16:creationId xmlns:a16="http://schemas.microsoft.com/office/drawing/2014/main" id="{AE34C21A-0D33-BEE8-6424-8837BB2FE2A7}"/>
              </a:ext>
            </a:extLst>
          </p:cNvPr>
          <p:cNvPicPr>
            <a:picLocks noChangeAspect="1"/>
          </p:cNvPicPr>
          <p:nvPr/>
        </p:nvPicPr>
        <p:blipFill>
          <a:blip r:embed="rId2"/>
          <a:stretch>
            <a:fillRect/>
          </a:stretch>
        </p:blipFill>
        <p:spPr>
          <a:xfrm>
            <a:off x="2742097" y="1740012"/>
            <a:ext cx="6091352" cy="3678820"/>
          </a:xfrm>
          <a:prstGeom prst="rect">
            <a:avLst/>
          </a:prstGeom>
        </p:spPr>
      </p:pic>
    </p:spTree>
    <p:extLst>
      <p:ext uri="{BB962C8B-B14F-4D97-AF65-F5344CB8AC3E}">
        <p14:creationId xmlns:p14="http://schemas.microsoft.com/office/powerpoint/2010/main" val="31688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Three Different Views </a:t>
            </a:r>
            <a:br>
              <a:rPr lang="en-US" sz="4400" b="1" dirty="0">
                <a:solidFill>
                  <a:schemeClr val="bg1"/>
                </a:solidFill>
                <a:latin typeface="Arial Black" panose="020B0A04020102020204" pitchFamily="34" charset="0"/>
              </a:rPr>
            </a:br>
            <a:r>
              <a:rPr lang="en-US" sz="4400" b="1" dirty="0">
                <a:solidFill>
                  <a:schemeClr val="bg1"/>
                </a:solidFill>
                <a:latin typeface="Arial Black" panose="020B0A04020102020204" pitchFamily="34" charset="0"/>
              </a:rPr>
              <a:t>of Property Tax</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400" dirty="0">
                <a:solidFill>
                  <a:srgbClr val="FF0000"/>
                </a:solidFill>
                <a:latin typeface="Arial" panose="020B0604020202020204" pitchFamily="34" charset="0"/>
                <a:cs typeface="Arial" panose="020B0604020202020204" pitchFamily="34" charset="0"/>
              </a:rPr>
              <a:t>Total Digest </a:t>
            </a:r>
            <a:r>
              <a:rPr lang="en-US" sz="3400" dirty="0">
                <a:latin typeface="Arial" panose="020B0604020202020204" pitchFamily="34" charset="0"/>
                <a:cs typeface="Arial" panose="020B0604020202020204" pitchFamily="34" charset="0"/>
              </a:rPr>
              <a:t>(‘Macro’ View) – </a:t>
            </a:r>
          </a:p>
          <a:p>
            <a:pPr marL="201168" lvl="1" indent="0">
              <a:buNone/>
            </a:pPr>
            <a:r>
              <a:rPr lang="en-US" sz="3400" dirty="0">
                <a:latin typeface="Arial" panose="020B0604020202020204" pitchFamily="34" charset="0"/>
                <a:cs typeface="Arial" panose="020B0604020202020204" pitchFamily="34" charset="0"/>
              </a:rPr>
              <a:t>  Looks at the Property Taxpayers as a single group</a:t>
            </a:r>
          </a:p>
          <a:p>
            <a:pPr marL="201168" lvl="1" indent="0">
              <a:buNone/>
            </a:pPr>
            <a:endParaRPr lang="en-US" sz="800" dirty="0">
              <a:latin typeface="Arial" panose="020B0604020202020204" pitchFamily="34" charset="0"/>
              <a:cs typeface="Arial" panose="020B0604020202020204" pitchFamily="34" charset="0"/>
            </a:endParaRPr>
          </a:p>
          <a:p>
            <a:pPr lvl="1"/>
            <a:r>
              <a:rPr lang="en-US" sz="3400" dirty="0">
                <a:solidFill>
                  <a:srgbClr val="FF0000"/>
                </a:solidFill>
                <a:latin typeface="Arial" panose="020B0604020202020204" pitchFamily="34" charset="0"/>
                <a:cs typeface="Arial" panose="020B0604020202020204" pitchFamily="34" charset="0"/>
              </a:rPr>
              <a:t>Average Homeowner/Taxpayer </a:t>
            </a:r>
            <a:r>
              <a:rPr lang="en-US" sz="3400" dirty="0">
                <a:latin typeface="Arial" panose="020B0604020202020204" pitchFamily="34" charset="0"/>
                <a:cs typeface="Arial" panose="020B0604020202020204" pitchFamily="34" charset="0"/>
              </a:rPr>
              <a:t>(‘Micro’ View) – Looks at the individual property taxpayer</a:t>
            </a:r>
          </a:p>
          <a:p>
            <a:pPr marL="201168" lvl="1" indent="0">
              <a:buNone/>
            </a:pPr>
            <a:endParaRPr lang="en-US" sz="800" dirty="0">
              <a:latin typeface="Arial" panose="020B0604020202020204" pitchFamily="34" charset="0"/>
              <a:cs typeface="Arial" panose="020B0604020202020204" pitchFamily="34" charset="0"/>
            </a:endParaRPr>
          </a:p>
          <a:p>
            <a:pPr lvl="1"/>
            <a:r>
              <a:rPr lang="en-US" sz="3400" dirty="0">
                <a:solidFill>
                  <a:srgbClr val="FF0000"/>
                </a:solidFill>
                <a:latin typeface="Arial" panose="020B0604020202020204" pitchFamily="34" charset="0"/>
                <a:cs typeface="Arial" panose="020B0604020202020204" pitchFamily="34" charset="0"/>
              </a:rPr>
              <a:t>Budget </a:t>
            </a:r>
            <a:r>
              <a:rPr lang="en-US" sz="3400" dirty="0">
                <a:latin typeface="Arial" panose="020B0604020202020204" pitchFamily="34" charset="0"/>
                <a:cs typeface="Arial" panose="020B0604020202020204" pitchFamily="34" charset="0"/>
              </a:rPr>
              <a:t>View – Looks at the impact of Property Taxes in the financial plan for the upcoming year.</a:t>
            </a:r>
          </a:p>
          <a:p>
            <a:pPr lvl="1"/>
            <a:endParaRPr lang="en-US" sz="34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DE3422D-D133-4B7D-B00E-09A510B3E83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85160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Building the Property Tax Digest</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lnSpcReduction="10000"/>
          </a:bodyPr>
          <a:lstStyle/>
          <a:p>
            <a:pPr lvl="1"/>
            <a:r>
              <a:rPr lang="en-US" sz="3400" dirty="0">
                <a:latin typeface="Arial" panose="020B0604020202020204" pitchFamily="34" charset="0"/>
                <a:cs typeface="Arial" panose="020B0604020202020204" pitchFamily="34" charset="0"/>
              </a:rPr>
              <a:t>Each year the </a:t>
            </a:r>
            <a:r>
              <a:rPr lang="en-US" sz="3400" dirty="0">
                <a:solidFill>
                  <a:srgbClr val="FF0000"/>
                </a:solidFill>
                <a:latin typeface="Arial" panose="020B0604020202020204" pitchFamily="34" charset="0"/>
                <a:cs typeface="Arial" panose="020B0604020202020204" pitchFamily="34" charset="0"/>
              </a:rPr>
              <a:t>values</a:t>
            </a:r>
            <a:r>
              <a:rPr lang="en-US" sz="3400" dirty="0">
                <a:latin typeface="Arial" panose="020B0604020202020204" pitchFamily="34" charset="0"/>
                <a:cs typeface="Arial" panose="020B0604020202020204" pitchFamily="34" charset="0"/>
              </a:rPr>
              <a:t> and </a:t>
            </a:r>
            <a:r>
              <a:rPr lang="en-US" sz="3400" dirty="0">
                <a:solidFill>
                  <a:srgbClr val="FF0000"/>
                </a:solidFill>
                <a:latin typeface="Arial" panose="020B0604020202020204" pitchFamily="34" charset="0"/>
                <a:cs typeface="Arial" panose="020B0604020202020204" pitchFamily="34" charset="0"/>
              </a:rPr>
              <a:t>exemptions</a:t>
            </a:r>
            <a:r>
              <a:rPr lang="en-US" sz="3400" dirty="0">
                <a:latin typeface="Arial" panose="020B0604020202020204" pitchFamily="34" charset="0"/>
                <a:cs typeface="Arial" panose="020B0604020202020204" pitchFamily="34" charset="0"/>
              </a:rPr>
              <a:t> included in the Property </a:t>
            </a:r>
            <a:r>
              <a:rPr lang="en-US" sz="3400" dirty="0">
                <a:solidFill>
                  <a:srgbClr val="FF0000"/>
                </a:solidFill>
                <a:latin typeface="Arial" panose="020B0604020202020204" pitchFamily="34" charset="0"/>
                <a:cs typeface="Arial" panose="020B0604020202020204" pitchFamily="34" charset="0"/>
              </a:rPr>
              <a:t>Tax Digest </a:t>
            </a:r>
            <a:r>
              <a:rPr lang="en-US" sz="3400" dirty="0">
                <a:latin typeface="Arial" panose="020B0604020202020204" pitchFamily="34" charset="0"/>
                <a:cs typeface="Arial" panose="020B0604020202020204" pitchFamily="34" charset="0"/>
              </a:rPr>
              <a:t>are built based on deadlines set in state law or Georgia Department of Revenue regulations</a:t>
            </a:r>
          </a:p>
          <a:p>
            <a:pPr lvl="1"/>
            <a:r>
              <a:rPr lang="en-US" sz="3400" dirty="0">
                <a:latin typeface="Arial" panose="020B0604020202020204" pitchFamily="34" charset="0"/>
                <a:cs typeface="Arial" panose="020B0604020202020204" pitchFamily="34" charset="0"/>
              </a:rPr>
              <a:t>The challenge for a financial official is:</a:t>
            </a:r>
          </a:p>
          <a:p>
            <a:pPr lvl="3"/>
            <a:r>
              <a:rPr lang="en-US" sz="2800" dirty="0">
                <a:latin typeface="Arial" panose="020B0604020202020204" pitchFamily="34" charset="0"/>
                <a:cs typeface="Arial" panose="020B0604020202020204" pitchFamily="34" charset="0"/>
              </a:rPr>
              <a:t>To monitor the process</a:t>
            </a:r>
          </a:p>
          <a:p>
            <a:pPr lvl="3"/>
            <a:r>
              <a:rPr lang="en-US" sz="2800" dirty="0">
                <a:latin typeface="Arial" panose="020B0604020202020204" pitchFamily="34" charset="0"/>
                <a:cs typeface="Arial" panose="020B0604020202020204" pitchFamily="34" charset="0"/>
              </a:rPr>
              <a:t>To gain important information that will impact the local government’s budget</a:t>
            </a:r>
          </a:p>
          <a:p>
            <a:pPr lvl="3"/>
            <a:r>
              <a:rPr lang="en-US" sz="2800" dirty="0">
                <a:latin typeface="Arial" panose="020B0604020202020204" pitchFamily="34" charset="0"/>
                <a:cs typeface="Arial" panose="020B0604020202020204" pitchFamily="34" charset="0"/>
              </a:rPr>
              <a:t>To meet all of the deadlines</a:t>
            </a: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96919ED-1C28-4D6D-A9F9-73E1AC47237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12351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Components of the Digest</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400" dirty="0">
                <a:latin typeface="Arial" panose="020B0604020202020204" pitchFamily="34" charset="0"/>
                <a:cs typeface="Arial" panose="020B0604020202020204" pitchFamily="34" charset="0"/>
              </a:rPr>
              <a:t>Real and Personal Property</a:t>
            </a:r>
          </a:p>
          <a:p>
            <a:pPr lvl="1"/>
            <a:r>
              <a:rPr lang="en-US" sz="3400" dirty="0">
                <a:latin typeface="Arial" panose="020B0604020202020204" pitchFamily="34" charset="0"/>
                <a:cs typeface="Arial" panose="020B0604020202020204" pitchFamily="34" charset="0"/>
              </a:rPr>
              <a:t>Public Utility Property</a:t>
            </a:r>
          </a:p>
          <a:p>
            <a:pPr lvl="1"/>
            <a:r>
              <a:rPr lang="en-US" sz="3400" dirty="0">
                <a:latin typeface="Arial" panose="020B0604020202020204" pitchFamily="34" charset="0"/>
                <a:cs typeface="Arial" panose="020B0604020202020204" pitchFamily="34" charset="0"/>
              </a:rPr>
              <a:t>Motor Vehicles</a:t>
            </a:r>
          </a:p>
          <a:p>
            <a:pPr lvl="1"/>
            <a:r>
              <a:rPr lang="en-US" sz="3400" dirty="0">
                <a:latin typeface="Arial" panose="020B0604020202020204" pitchFamily="34" charset="0"/>
                <a:cs typeface="Arial" panose="020B0604020202020204" pitchFamily="34" charset="0"/>
              </a:rPr>
              <a:t>Mobile Homes</a:t>
            </a:r>
          </a:p>
          <a:p>
            <a:pPr lvl="1"/>
            <a:r>
              <a:rPr lang="en-US" sz="3400" dirty="0">
                <a:latin typeface="Arial" panose="020B0604020202020204" pitchFamily="34" charset="0"/>
                <a:cs typeface="Arial" panose="020B0604020202020204" pitchFamily="34" charset="0"/>
              </a:rPr>
              <a:t>Timber</a:t>
            </a:r>
          </a:p>
          <a:p>
            <a:pPr lvl="1"/>
            <a:r>
              <a:rPr lang="en-US" sz="3400" dirty="0">
                <a:latin typeface="Arial" panose="020B0604020202020204" pitchFamily="34" charset="0"/>
                <a:cs typeface="Arial" panose="020B0604020202020204" pitchFamily="34" charset="0"/>
              </a:rPr>
              <a:t>Exemptions</a:t>
            </a: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172744B-EDF8-4549-B702-CD10CECCEA0E}"/>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88171" y="1737360"/>
            <a:ext cx="4167509" cy="2682240"/>
          </a:xfrm>
          <a:prstGeom prst="rect">
            <a:avLst/>
          </a:prstGeom>
        </p:spPr>
      </p:pic>
      <p:pic>
        <p:nvPicPr>
          <p:cNvPr id="7" name="Picture 6">
            <a:extLst>
              <a:ext uri="{FF2B5EF4-FFF2-40B4-BE49-F238E27FC236}">
                <a16:creationId xmlns:a16="http://schemas.microsoft.com/office/drawing/2014/main" id="{1F35707F-1570-4C35-AD55-78A6F553D299}"/>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38320" y="4007574"/>
            <a:ext cx="3129280" cy="2086187"/>
          </a:xfrm>
          <a:prstGeom prst="rect">
            <a:avLst/>
          </a:prstGeom>
        </p:spPr>
      </p:pic>
      <p:pic>
        <p:nvPicPr>
          <p:cNvPr id="10" name="Picture 9">
            <a:extLst>
              <a:ext uri="{FF2B5EF4-FFF2-40B4-BE49-F238E27FC236}">
                <a16:creationId xmlns:a16="http://schemas.microsoft.com/office/drawing/2014/main" id="{3187210A-B8A0-46D8-853C-E9E9383F9C40}"/>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44219" y="4527974"/>
            <a:ext cx="3351324" cy="1798156"/>
          </a:xfrm>
          <a:prstGeom prst="rect">
            <a:avLst/>
          </a:prstGeom>
        </p:spPr>
      </p:pic>
      <p:sp>
        <p:nvSpPr>
          <p:cNvPr id="4" name="Slide Number Placeholder 3">
            <a:extLst>
              <a:ext uri="{FF2B5EF4-FFF2-40B4-BE49-F238E27FC236}">
                <a16:creationId xmlns:a16="http://schemas.microsoft.com/office/drawing/2014/main" id="{87F230AD-908E-4402-A0BE-177242B9583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08368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AAACF-2E5D-453C-85E6-17A990046198}"/>
              </a:ext>
            </a:extLst>
          </p:cNvPr>
          <p:cNvSpPr>
            <a:spLocks noGrp="1"/>
          </p:cNvSpPr>
          <p:nvPr>
            <p:ph type="title"/>
          </p:nvPr>
        </p:nvSpPr>
        <p:spPr>
          <a:solidFill>
            <a:schemeClr val="accent2"/>
          </a:solidFill>
        </p:spPr>
        <p:txBody>
          <a:bodyPr anchor="ctr">
            <a:normAutofit/>
          </a:bodyPr>
          <a:lstStyle/>
          <a:p>
            <a:pPr algn="ctr"/>
            <a:r>
              <a:rPr lang="en-US" sz="3600" b="1" dirty="0">
                <a:solidFill>
                  <a:schemeClr val="bg1"/>
                </a:solidFill>
                <a:latin typeface="Arial Black" panose="020B0A04020102020204" pitchFamily="34" charset="0"/>
              </a:rPr>
              <a:t>Components of the Digest – In the Order as they are Completed Each year</a:t>
            </a:r>
            <a:endParaRPr lang="en-US" sz="3600" dirty="0"/>
          </a:p>
        </p:txBody>
      </p:sp>
      <p:sp>
        <p:nvSpPr>
          <p:cNvPr id="5" name="Content Placeholder 4">
            <a:extLst>
              <a:ext uri="{FF2B5EF4-FFF2-40B4-BE49-F238E27FC236}">
                <a16:creationId xmlns:a16="http://schemas.microsoft.com/office/drawing/2014/main" id="{8F5C597C-3A79-4C55-A92C-331E8E3D1C72}"/>
              </a:ext>
            </a:extLst>
          </p:cNvPr>
          <p:cNvSpPr>
            <a:spLocks noGrp="1"/>
          </p:cNvSpPr>
          <p:nvPr>
            <p:ph sz="half" idx="1"/>
          </p:nvPr>
        </p:nvSpPr>
        <p:spPr>
          <a:xfrm>
            <a:off x="1097279" y="1845734"/>
            <a:ext cx="7249888" cy="4023360"/>
          </a:xfrm>
        </p:spPr>
        <p:txBody>
          <a:bodyPr>
            <a:normAutofit lnSpcReduction="10000"/>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Motor Vehicles</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Timber</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Real and Personal Property </a:t>
            </a:r>
            <a:r>
              <a:rPr lang="en-US" dirty="0">
                <a:latin typeface="Arial" panose="020B0604020202020204" pitchFamily="34" charset="0"/>
                <a:cs typeface="Arial" panose="020B0604020202020204" pitchFamily="34" charset="0"/>
              </a:rPr>
              <a:t>(New Construction)</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Mobile Homes</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Exemptions</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Real and Personal Property </a:t>
            </a:r>
            <a:r>
              <a:rPr lang="en-US" dirty="0">
                <a:latin typeface="Arial" panose="020B0604020202020204" pitchFamily="34" charset="0"/>
                <a:cs typeface="Arial" panose="020B0604020202020204" pitchFamily="34" charset="0"/>
              </a:rPr>
              <a:t>(Existing Property)</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Public Utility Property</a:t>
            </a:r>
          </a:p>
          <a:p>
            <a:endParaRPr lang="en-US" sz="34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8E09575-9595-443C-BC02-994C770D4287}"/>
              </a:ext>
            </a:extLst>
          </p:cNvPr>
          <p:cNvSpPr>
            <a:spLocks noGrp="1"/>
          </p:cNvSpPr>
          <p:nvPr>
            <p:ph sz="half" idx="2"/>
          </p:nvPr>
        </p:nvSpPr>
        <p:spPr>
          <a:xfrm>
            <a:off x="8412480" y="1845735"/>
            <a:ext cx="2743199" cy="4023360"/>
          </a:xfrm>
        </p:spPr>
        <p:txBody>
          <a:bodyPr>
            <a:normAutofit lnSpcReduction="10000"/>
          </a:bodyPr>
          <a:lstStyle/>
          <a:p>
            <a:pPr algn="r">
              <a:buFont typeface="Arial" panose="020B0604020202020204" pitchFamily="34" charset="0"/>
              <a:buChar char="•"/>
            </a:pPr>
            <a:r>
              <a:rPr lang="en-US" sz="3000" dirty="0">
                <a:latin typeface="Arial" panose="020B0604020202020204" pitchFamily="34" charset="0"/>
                <a:cs typeface="Arial" panose="020B0604020202020204" pitchFamily="34" charset="0"/>
              </a:rPr>
              <a:t>January</a:t>
            </a:r>
          </a:p>
          <a:p>
            <a:pPr algn="r">
              <a:buFont typeface="Arial" panose="020B0604020202020204" pitchFamily="34" charset="0"/>
              <a:buChar char="•"/>
            </a:pPr>
            <a:r>
              <a:rPr lang="en-US" sz="3000" dirty="0">
                <a:latin typeface="Arial" panose="020B0604020202020204" pitchFamily="34" charset="0"/>
                <a:cs typeface="Arial" panose="020B0604020202020204" pitchFamily="34" charset="0"/>
              </a:rPr>
              <a:t>Sales Date</a:t>
            </a:r>
            <a:endParaRPr lang="en-US" sz="900" dirty="0">
              <a:latin typeface="Arial" panose="020B0604020202020204" pitchFamily="34" charset="0"/>
              <a:cs typeface="Arial" panose="020B0604020202020204" pitchFamily="34" charset="0"/>
            </a:endParaRPr>
          </a:p>
          <a:p>
            <a:pPr algn="r">
              <a:buFont typeface="Arial" panose="020B0604020202020204" pitchFamily="34" charset="0"/>
              <a:buChar char="•"/>
            </a:pPr>
            <a:r>
              <a:rPr lang="en-US" sz="3000" dirty="0">
                <a:latin typeface="Arial" panose="020B0604020202020204" pitchFamily="34" charset="0"/>
                <a:cs typeface="Arial" panose="020B0604020202020204" pitchFamily="34" charset="0"/>
              </a:rPr>
              <a:t>February</a:t>
            </a:r>
          </a:p>
          <a:p>
            <a:pPr algn="r">
              <a:buFont typeface="Arial" panose="020B0604020202020204" pitchFamily="34" charset="0"/>
              <a:buChar char="•"/>
            </a:pPr>
            <a:r>
              <a:rPr lang="en-US" sz="3000" dirty="0">
                <a:latin typeface="Arial" panose="020B0604020202020204" pitchFamily="34" charset="0"/>
                <a:cs typeface="Arial" panose="020B0604020202020204" pitchFamily="34" charset="0"/>
              </a:rPr>
              <a:t>March</a:t>
            </a:r>
          </a:p>
          <a:p>
            <a:pPr algn="r">
              <a:buFont typeface="Arial" panose="020B0604020202020204" pitchFamily="34" charset="0"/>
              <a:buChar char="•"/>
            </a:pPr>
            <a:r>
              <a:rPr lang="en-US" sz="3000" dirty="0">
                <a:latin typeface="Arial" panose="020B0604020202020204" pitchFamily="34" charset="0"/>
                <a:cs typeface="Arial" panose="020B0604020202020204" pitchFamily="34" charset="0"/>
              </a:rPr>
              <a:t>May</a:t>
            </a:r>
          </a:p>
          <a:p>
            <a:pPr algn="r">
              <a:buFont typeface="Arial" panose="020B0604020202020204" pitchFamily="34" charset="0"/>
              <a:buChar char="•"/>
            </a:pPr>
            <a:r>
              <a:rPr lang="en-US" sz="3000" dirty="0">
                <a:latin typeface="Arial" panose="020B0604020202020204" pitchFamily="34" charset="0"/>
                <a:cs typeface="Arial" panose="020B0604020202020204" pitchFamily="34" charset="0"/>
              </a:rPr>
              <a:t>June</a:t>
            </a:r>
          </a:p>
          <a:p>
            <a:pPr algn="r">
              <a:buFont typeface="Arial" panose="020B0604020202020204" pitchFamily="34" charset="0"/>
              <a:buChar char="•"/>
            </a:pPr>
            <a:r>
              <a:rPr lang="en-US" sz="3000" dirty="0">
                <a:latin typeface="Arial" panose="020B0604020202020204" pitchFamily="34" charset="0"/>
                <a:cs typeface="Arial" panose="020B0604020202020204" pitchFamily="34" charset="0"/>
              </a:rPr>
              <a:t>November</a:t>
            </a:r>
          </a:p>
          <a:p>
            <a:pPr>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F47475A-33E3-44E2-8FAF-FD2A51EDD774}"/>
              </a:ext>
            </a:extLst>
          </p:cNvPr>
          <p:cNvSpPr>
            <a:spLocks noGrp="1"/>
          </p:cNvSpPr>
          <p:nvPr>
            <p:ph type="sldNum" sz="quarter" idx="12"/>
          </p:nvPr>
        </p:nvSpPr>
        <p:spPr/>
        <p:txBody>
          <a:bodyPr/>
          <a:lstStyle/>
          <a:p>
            <a:fld id="{6FF9F0C5-380F-41C2-899A-BAC0F0927E16}" type="slidenum">
              <a:rPr lang="en-US" smtClean="0"/>
              <a:t>13</a:t>
            </a:fld>
            <a:endParaRPr lang="en-US" dirty="0"/>
          </a:p>
        </p:txBody>
      </p:sp>
    </p:spTree>
    <p:extLst>
      <p:ext uri="{BB962C8B-B14F-4D97-AF65-F5344CB8AC3E}">
        <p14:creationId xmlns:p14="http://schemas.microsoft.com/office/powerpoint/2010/main" val="275337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1:</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20000"/>
          </a:bodyPr>
          <a:lstStyle/>
          <a:p>
            <a:pPr lvl="1"/>
            <a:r>
              <a:rPr lang="en-US" sz="3600" dirty="0">
                <a:latin typeface="Arial" panose="020B0604020202020204" pitchFamily="34" charset="0"/>
                <a:cs typeface="Arial" panose="020B0604020202020204" pitchFamily="34" charset="0"/>
              </a:rPr>
              <a:t>Take time to </a:t>
            </a:r>
            <a:r>
              <a:rPr lang="en-US" sz="3600" dirty="0">
                <a:solidFill>
                  <a:srgbClr val="FF0000"/>
                </a:solidFill>
                <a:latin typeface="Arial" panose="020B0604020202020204" pitchFamily="34" charset="0"/>
                <a:cs typeface="Arial" panose="020B0604020202020204" pitchFamily="34" charset="0"/>
              </a:rPr>
              <a:t>review</a:t>
            </a:r>
            <a:r>
              <a:rPr lang="en-US" sz="3600" dirty="0">
                <a:latin typeface="Arial" panose="020B0604020202020204" pitchFamily="34" charset="0"/>
                <a:cs typeface="Arial" panose="020B0604020202020204" pitchFamily="34" charset="0"/>
              </a:rPr>
              <a:t> each component of the </a:t>
            </a:r>
            <a:r>
              <a:rPr lang="en-US" sz="3600" dirty="0">
                <a:solidFill>
                  <a:srgbClr val="FF0000"/>
                </a:solidFill>
                <a:latin typeface="Arial" panose="020B0604020202020204" pitchFamily="34" charset="0"/>
                <a:cs typeface="Arial" panose="020B0604020202020204" pitchFamily="34" charset="0"/>
              </a:rPr>
              <a:t>Previous Year’s </a:t>
            </a:r>
            <a:r>
              <a:rPr lang="en-US" sz="3600" dirty="0">
                <a:latin typeface="Arial" panose="020B0604020202020204" pitchFamily="34" charset="0"/>
                <a:cs typeface="Arial" panose="020B0604020202020204" pitchFamily="34" charset="0"/>
              </a:rPr>
              <a:t>Digest with the Tax Commissioner and Chief Tax Appraiser</a:t>
            </a:r>
          </a:p>
          <a:p>
            <a:pPr marL="201168" lvl="1" indent="0">
              <a:buNone/>
            </a:pPr>
            <a:endParaRPr lang="en-US" sz="800" dirty="0">
              <a:latin typeface="Arial" panose="020B0604020202020204" pitchFamily="34" charset="0"/>
              <a:cs typeface="Arial" panose="020B0604020202020204" pitchFamily="34" charset="0"/>
            </a:endParaRPr>
          </a:p>
          <a:p>
            <a:pPr lvl="1"/>
            <a:r>
              <a:rPr lang="en-US" sz="3600" dirty="0">
                <a:latin typeface="Arial" panose="020B0604020202020204" pitchFamily="34" charset="0"/>
                <a:cs typeface="Arial" panose="020B0604020202020204" pitchFamily="34" charset="0"/>
              </a:rPr>
              <a:t>Determine if there have been any </a:t>
            </a:r>
            <a:r>
              <a:rPr lang="en-US" sz="3600" dirty="0">
                <a:solidFill>
                  <a:srgbClr val="FF0000"/>
                </a:solidFill>
                <a:latin typeface="Arial" panose="020B0604020202020204" pitchFamily="34" charset="0"/>
                <a:cs typeface="Arial" panose="020B0604020202020204" pitchFamily="34" charset="0"/>
              </a:rPr>
              <a:t>changes</a:t>
            </a:r>
            <a:r>
              <a:rPr lang="en-US" sz="3600" dirty="0">
                <a:latin typeface="Arial" panose="020B0604020202020204" pitchFamily="34" charset="0"/>
                <a:cs typeface="Arial" panose="020B0604020202020204" pitchFamily="34" charset="0"/>
              </a:rPr>
              <a:t> to the Previous Year’s Digest since the millage rate was established in July/August (reconciliation process) and </a:t>
            </a:r>
            <a:r>
              <a:rPr lang="en-US" sz="3600" dirty="0">
                <a:solidFill>
                  <a:srgbClr val="FF0000"/>
                </a:solidFill>
                <a:latin typeface="Arial" panose="020B0604020202020204" pitchFamily="34" charset="0"/>
                <a:cs typeface="Arial" panose="020B0604020202020204" pitchFamily="34" charset="0"/>
              </a:rPr>
              <a:t>understand</a:t>
            </a:r>
            <a:r>
              <a:rPr lang="en-US" sz="3600" dirty="0">
                <a:latin typeface="Arial" panose="020B0604020202020204" pitchFamily="34" charset="0"/>
                <a:cs typeface="Arial" panose="020B0604020202020204" pitchFamily="34" charset="0"/>
              </a:rPr>
              <a:t> the </a:t>
            </a:r>
            <a:r>
              <a:rPr lang="en-US" sz="3600" dirty="0">
                <a:solidFill>
                  <a:srgbClr val="FF0000"/>
                </a:solidFill>
                <a:latin typeface="Arial" panose="020B0604020202020204" pitchFamily="34" charset="0"/>
                <a:cs typeface="Arial" panose="020B0604020202020204" pitchFamily="34" charset="0"/>
              </a:rPr>
              <a:t>impact</a:t>
            </a:r>
            <a:r>
              <a:rPr lang="en-US" sz="3600" dirty="0">
                <a:latin typeface="Arial" panose="020B0604020202020204" pitchFamily="34" charset="0"/>
                <a:cs typeface="Arial" panose="020B0604020202020204" pitchFamily="34" charset="0"/>
              </a:rPr>
              <a:t> and nature of these changes for the upcoming year.</a:t>
            </a:r>
          </a:p>
          <a:p>
            <a:pPr marL="201168" lvl="1" indent="0">
              <a:buNone/>
            </a:pPr>
            <a:endParaRPr lang="en-US" sz="2000" dirty="0">
              <a:latin typeface="Arial" panose="020B0604020202020204" pitchFamily="34" charset="0"/>
              <a:cs typeface="Arial" panose="020B0604020202020204" pitchFamily="34" charset="0"/>
            </a:endParaRPr>
          </a:p>
          <a:p>
            <a:pPr marL="201168" lvl="1" indent="0">
              <a:buNone/>
            </a:pPr>
            <a:r>
              <a:rPr lang="en-US" i="1" dirty="0">
                <a:solidFill>
                  <a:schemeClr val="bg1">
                    <a:lumMod val="65000"/>
                  </a:schemeClr>
                </a:solidFill>
                <a:latin typeface="Arial" panose="020B0604020202020204" pitchFamily="34" charset="0"/>
                <a:cs typeface="Arial" panose="020B0604020202020204" pitchFamily="34" charset="0"/>
              </a:rPr>
              <a:t>Continued on next slide</a:t>
            </a:r>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952240" y="388741"/>
            <a:ext cx="7172960"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Review the Digest from the Previous Year</a:t>
            </a:r>
            <a:endParaRPr lang="en-US" sz="4000" dirty="0"/>
          </a:p>
        </p:txBody>
      </p:sp>
      <p:sp>
        <p:nvSpPr>
          <p:cNvPr id="4" name="Slide Number Placeholder 3">
            <a:extLst>
              <a:ext uri="{FF2B5EF4-FFF2-40B4-BE49-F238E27FC236}">
                <a16:creationId xmlns:a16="http://schemas.microsoft.com/office/drawing/2014/main" id="{9B1151E9-07E2-47F7-93C9-A95C815E24D8}"/>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9639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1:</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400" dirty="0">
                <a:latin typeface="Arial" panose="020B0604020202020204" pitchFamily="34" charset="0"/>
                <a:cs typeface="Arial" panose="020B0604020202020204" pitchFamily="34" charset="0"/>
              </a:rPr>
              <a:t>The review will provide the </a:t>
            </a:r>
            <a:r>
              <a:rPr lang="en-US" sz="3400" dirty="0">
                <a:solidFill>
                  <a:srgbClr val="FF0000"/>
                </a:solidFill>
                <a:latin typeface="Arial" panose="020B0604020202020204" pitchFamily="34" charset="0"/>
                <a:cs typeface="Arial" panose="020B0604020202020204" pitchFamily="34" charset="0"/>
              </a:rPr>
              <a:t>Final Digest </a:t>
            </a:r>
            <a:r>
              <a:rPr lang="en-US" sz="3400" dirty="0">
                <a:latin typeface="Arial" panose="020B0604020202020204" pitchFamily="34" charset="0"/>
                <a:cs typeface="Arial" panose="020B0604020202020204" pitchFamily="34" charset="0"/>
              </a:rPr>
              <a:t>from the previous year.</a:t>
            </a:r>
          </a:p>
          <a:p>
            <a:pPr lvl="1"/>
            <a:endParaRPr lang="en-US" sz="34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Final Digest becomes the starting point for the Digest that will be built for the upcoming calendar year.</a:t>
            </a:r>
          </a:p>
          <a:p>
            <a:pPr marL="201168" lvl="1" indent="0">
              <a:buNone/>
            </a:pPr>
            <a:endParaRPr lang="en-US" sz="34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850640" y="290810"/>
            <a:ext cx="7172960" cy="1446550"/>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Review the Digest from the Previous Year</a:t>
            </a:r>
            <a:endParaRPr lang="en-US" sz="4400" dirty="0"/>
          </a:p>
        </p:txBody>
      </p:sp>
      <p:sp>
        <p:nvSpPr>
          <p:cNvPr id="4" name="Slide Number Placeholder 3">
            <a:extLst>
              <a:ext uri="{FF2B5EF4-FFF2-40B4-BE49-F238E27FC236}">
                <a16:creationId xmlns:a16="http://schemas.microsoft.com/office/drawing/2014/main" id="{2A581537-7719-466B-9E66-CD443491108B}"/>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35591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2:</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a:bodyPr>
          <a:lstStyle/>
          <a:p>
            <a:pPr lvl="1"/>
            <a:r>
              <a:rPr lang="en-US" sz="3700" dirty="0">
                <a:latin typeface="Arial" panose="020B0604020202020204" pitchFamily="34" charset="0"/>
                <a:cs typeface="Arial" panose="020B0604020202020204" pitchFamily="34" charset="0"/>
              </a:rPr>
              <a:t>The Value of the </a:t>
            </a:r>
            <a:r>
              <a:rPr lang="en-US" sz="3700" dirty="0">
                <a:solidFill>
                  <a:srgbClr val="FF0000"/>
                </a:solidFill>
                <a:latin typeface="Arial" panose="020B0604020202020204" pitchFamily="34" charset="0"/>
                <a:cs typeface="Arial" panose="020B0604020202020204" pitchFamily="34" charset="0"/>
              </a:rPr>
              <a:t>motor vehicles </a:t>
            </a:r>
            <a:r>
              <a:rPr lang="en-US" sz="3700" dirty="0">
                <a:latin typeface="Arial" panose="020B0604020202020204" pitchFamily="34" charset="0"/>
                <a:cs typeface="Arial" panose="020B0604020202020204" pitchFamily="34" charset="0"/>
              </a:rPr>
              <a:t>included in the Tax Digest comes from the </a:t>
            </a:r>
            <a:r>
              <a:rPr lang="en-US" sz="3700" dirty="0">
                <a:solidFill>
                  <a:srgbClr val="FF0000"/>
                </a:solidFill>
                <a:latin typeface="Arial" panose="020B0604020202020204" pitchFamily="34" charset="0"/>
                <a:cs typeface="Arial" panose="020B0604020202020204" pitchFamily="34" charset="0"/>
              </a:rPr>
              <a:t>taxable value </a:t>
            </a:r>
            <a:r>
              <a:rPr lang="en-US" sz="3700" dirty="0">
                <a:latin typeface="Arial" panose="020B0604020202020204" pitchFamily="34" charset="0"/>
                <a:cs typeface="Arial" panose="020B0604020202020204" pitchFamily="34" charset="0"/>
              </a:rPr>
              <a:t>of all vehicles from the previous calendar year</a:t>
            </a:r>
          </a:p>
          <a:p>
            <a:pPr lvl="1"/>
            <a:endParaRPr lang="en-US" sz="3700" dirty="0">
              <a:latin typeface="Arial" panose="020B0604020202020204" pitchFamily="34" charset="0"/>
              <a:cs typeface="Arial" panose="020B0604020202020204" pitchFamily="34" charset="0"/>
            </a:endParaRPr>
          </a:p>
          <a:p>
            <a:pPr lvl="1"/>
            <a:r>
              <a:rPr lang="en-US" sz="3700" dirty="0">
                <a:latin typeface="Arial" panose="020B0604020202020204" pitchFamily="34" charset="0"/>
                <a:cs typeface="Arial" panose="020B0604020202020204" pitchFamily="34" charset="0"/>
              </a:rPr>
              <a:t>This information is usually </a:t>
            </a:r>
            <a:r>
              <a:rPr lang="en-US" sz="3700" dirty="0">
                <a:solidFill>
                  <a:srgbClr val="FF0000"/>
                </a:solidFill>
                <a:latin typeface="Arial" panose="020B0604020202020204" pitchFamily="34" charset="0"/>
                <a:cs typeface="Arial" panose="020B0604020202020204" pitchFamily="34" charset="0"/>
              </a:rPr>
              <a:t>available</a:t>
            </a:r>
            <a:r>
              <a:rPr lang="en-US" sz="3700" dirty="0">
                <a:latin typeface="Arial" panose="020B0604020202020204" pitchFamily="34" charset="0"/>
                <a:cs typeface="Arial" panose="020B0604020202020204" pitchFamily="34" charset="0"/>
              </a:rPr>
              <a:t> from the Tax Commissioner’s Office by the end of </a:t>
            </a:r>
            <a:r>
              <a:rPr lang="en-US" sz="3700" dirty="0">
                <a:solidFill>
                  <a:srgbClr val="FF0000"/>
                </a:solidFill>
                <a:latin typeface="Arial" panose="020B0604020202020204" pitchFamily="34" charset="0"/>
                <a:cs typeface="Arial" panose="020B0604020202020204" pitchFamily="34" charset="0"/>
              </a:rPr>
              <a:t>January</a:t>
            </a:r>
          </a:p>
          <a:p>
            <a:pPr marL="201168" lvl="1" indent="0">
              <a:buNone/>
            </a:pPr>
            <a:endParaRPr lang="en-US" sz="2200" dirty="0">
              <a:latin typeface="Arial" panose="020B0604020202020204" pitchFamily="34" charset="0"/>
              <a:cs typeface="Arial" panose="020B0604020202020204" pitchFamily="34" charset="0"/>
            </a:endParaRPr>
          </a:p>
          <a:p>
            <a:pPr marL="201168" lvl="1" indent="0">
              <a:buNone/>
            </a:pPr>
            <a:r>
              <a:rPr lang="en-US" sz="1900" i="1" dirty="0">
                <a:solidFill>
                  <a:schemeClr val="bg1">
                    <a:lumMod val="65000"/>
                  </a:schemeClr>
                </a:solidFill>
                <a:latin typeface="Arial" panose="020B0604020202020204" pitchFamily="34" charset="0"/>
                <a:cs typeface="Arial" panose="020B0604020202020204" pitchFamily="34" charset="0"/>
              </a:rPr>
              <a:t>Continued on next slide</a:t>
            </a: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0B9E48C-89AD-4A07-915C-E3B97CF7CD40}"/>
              </a:ext>
            </a:extLst>
          </p:cNvPr>
          <p:cNvSpPr txBox="1"/>
          <p:nvPr/>
        </p:nvSpPr>
        <p:spPr>
          <a:xfrm>
            <a:off x="3789680" y="286603"/>
            <a:ext cx="7172960" cy="1384995"/>
          </a:xfrm>
          <a:prstGeom prst="rect">
            <a:avLst/>
          </a:prstGeom>
          <a:noFill/>
        </p:spPr>
        <p:txBody>
          <a:bodyPr wrap="square" rtlCol="0">
            <a:spAutoFit/>
          </a:bodyPr>
          <a:lstStyle/>
          <a:p>
            <a:r>
              <a:rPr lang="en-US" sz="4200" b="1" dirty="0">
                <a:solidFill>
                  <a:schemeClr val="bg1"/>
                </a:solidFill>
                <a:latin typeface="Arial" panose="020B0604020202020204" pitchFamily="34" charset="0"/>
                <a:cs typeface="Arial" panose="020B0604020202020204" pitchFamily="34" charset="0"/>
              </a:rPr>
              <a:t>Determine the Value of the Motor Vehicle Component</a:t>
            </a:r>
            <a:endParaRPr lang="en-US" sz="4200" dirty="0"/>
          </a:p>
        </p:txBody>
      </p:sp>
      <p:sp>
        <p:nvSpPr>
          <p:cNvPr id="5" name="Slide Number Placeholder 4">
            <a:extLst>
              <a:ext uri="{FF2B5EF4-FFF2-40B4-BE49-F238E27FC236}">
                <a16:creationId xmlns:a16="http://schemas.microsoft.com/office/drawing/2014/main" id="{9555D4A2-F5D2-4E58-9A4D-52103632D61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37644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Changes to the Property Tax on Motor Vehicles O.C.G.A. 48-5C-1</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20000"/>
          </a:bodyPr>
          <a:lstStyle/>
          <a:p>
            <a:pPr lvl="1"/>
            <a:r>
              <a:rPr lang="en-US" sz="3400" dirty="0">
                <a:latin typeface="Arial" panose="020B0604020202020204" pitchFamily="34" charset="0"/>
                <a:cs typeface="Arial" panose="020B0604020202020204" pitchFamily="34" charset="0"/>
              </a:rPr>
              <a:t>HB 386 passed by the </a:t>
            </a:r>
            <a:r>
              <a:rPr lang="en-US" sz="3400" dirty="0">
                <a:solidFill>
                  <a:srgbClr val="FF0000"/>
                </a:solidFill>
                <a:latin typeface="Arial" panose="020B0604020202020204" pitchFamily="34" charset="0"/>
                <a:cs typeface="Arial" panose="020B0604020202020204" pitchFamily="34" charset="0"/>
              </a:rPr>
              <a:t>2012</a:t>
            </a:r>
            <a:r>
              <a:rPr lang="en-US" sz="3400" dirty="0">
                <a:latin typeface="Arial" panose="020B0604020202020204" pitchFamily="34" charset="0"/>
                <a:cs typeface="Arial" panose="020B0604020202020204" pitchFamily="34" charset="0"/>
              </a:rPr>
              <a:t> Georgia Legislature changed the property tax on </a:t>
            </a:r>
            <a:r>
              <a:rPr lang="en-US" sz="3400" dirty="0">
                <a:solidFill>
                  <a:srgbClr val="FF0000"/>
                </a:solidFill>
                <a:latin typeface="Arial" panose="020B0604020202020204" pitchFamily="34" charset="0"/>
                <a:cs typeface="Arial" panose="020B0604020202020204" pitchFamily="34" charset="0"/>
              </a:rPr>
              <a:t>motor vehicles </a:t>
            </a:r>
            <a:r>
              <a:rPr lang="en-US" sz="3400" dirty="0">
                <a:latin typeface="Arial" panose="020B0604020202020204" pitchFamily="34" charset="0"/>
                <a:cs typeface="Arial" panose="020B0604020202020204" pitchFamily="34" charset="0"/>
              </a:rPr>
              <a:t>to a title tax (TAVT) beginning in 2013</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Changes to the TAVT have been passed in 2013 (HB 266 and HB 463)</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value of the </a:t>
            </a:r>
            <a:r>
              <a:rPr lang="en-US" sz="3400" dirty="0">
                <a:solidFill>
                  <a:srgbClr val="FF0000"/>
                </a:solidFill>
                <a:latin typeface="Arial" panose="020B0604020202020204" pitchFamily="34" charset="0"/>
                <a:cs typeface="Arial" panose="020B0604020202020204" pitchFamily="34" charset="0"/>
              </a:rPr>
              <a:t>motor vehicle component </a:t>
            </a:r>
            <a:r>
              <a:rPr lang="en-US" sz="3400" dirty="0">
                <a:latin typeface="Arial" panose="020B0604020202020204" pitchFamily="34" charset="0"/>
                <a:cs typeface="Arial" panose="020B0604020202020204" pitchFamily="34" charset="0"/>
              </a:rPr>
              <a:t>of the Tax Digest will be </a:t>
            </a:r>
            <a:r>
              <a:rPr lang="en-US" sz="3400" dirty="0">
                <a:solidFill>
                  <a:srgbClr val="FF0000"/>
                </a:solidFill>
                <a:latin typeface="Arial" panose="020B0604020202020204" pitchFamily="34" charset="0"/>
                <a:cs typeface="Arial" panose="020B0604020202020204" pitchFamily="34" charset="0"/>
              </a:rPr>
              <a:t>eliminated</a:t>
            </a:r>
            <a:r>
              <a:rPr lang="en-US" sz="3400" dirty="0">
                <a:latin typeface="Arial" panose="020B0604020202020204" pitchFamily="34" charset="0"/>
                <a:cs typeface="Arial" panose="020B0604020202020204" pitchFamily="34" charset="0"/>
              </a:rPr>
              <a:t> over the next few years.  </a:t>
            </a:r>
            <a:r>
              <a:rPr lang="en-US" sz="3400" dirty="0">
                <a:solidFill>
                  <a:srgbClr val="FF0000"/>
                </a:solidFill>
                <a:latin typeface="Arial" panose="020B0604020202020204" pitchFamily="34" charset="0"/>
                <a:cs typeface="Arial" panose="020B0604020202020204" pitchFamily="34" charset="0"/>
              </a:rPr>
              <a:t>Sales Tax </a:t>
            </a:r>
            <a:r>
              <a:rPr lang="en-US" sz="3400" dirty="0">
                <a:latin typeface="Arial" panose="020B0604020202020204" pitchFamily="34" charset="0"/>
                <a:cs typeface="Arial" panose="020B0604020202020204" pitchFamily="34" charset="0"/>
              </a:rPr>
              <a:t>revenue will also </a:t>
            </a:r>
            <a:r>
              <a:rPr lang="en-US" sz="3400" dirty="0">
                <a:solidFill>
                  <a:srgbClr val="FF0000"/>
                </a:solidFill>
                <a:latin typeface="Arial" panose="020B0604020202020204" pitchFamily="34" charset="0"/>
                <a:cs typeface="Arial" panose="020B0604020202020204" pitchFamily="34" charset="0"/>
              </a:rPr>
              <a:t>decline</a:t>
            </a:r>
            <a:r>
              <a:rPr lang="en-US" sz="3400" dirty="0">
                <a:latin typeface="Arial" panose="020B0604020202020204" pitchFamily="34" charset="0"/>
                <a:cs typeface="Arial" panose="020B0604020202020204" pitchFamily="34" charset="0"/>
              </a:rPr>
              <a:t>.  Both sources will be replaced by revenue from the Title Ad Valorem Tax (</a:t>
            </a:r>
            <a:r>
              <a:rPr lang="en-US" sz="3400" dirty="0">
                <a:solidFill>
                  <a:srgbClr val="FF0000"/>
                </a:solidFill>
                <a:latin typeface="Arial" panose="020B0604020202020204" pitchFamily="34" charset="0"/>
                <a:cs typeface="Arial" panose="020B0604020202020204" pitchFamily="34" charset="0"/>
              </a:rPr>
              <a:t>TAVT</a:t>
            </a:r>
            <a:r>
              <a:rPr lang="en-US" sz="3400" dirty="0">
                <a:latin typeface="Arial" panose="020B0604020202020204" pitchFamily="34" charset="0"/>
                <a:cs typeface="Arial" panose="020B0604020202020204" pitchFamily="34" charset="0"/>
              </a:rPr>
              <a:t>)</a:t>
            </a: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2EFFBA6-62DC-4816-9298-CC919429C12E}"/>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62493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3:</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600" dirty="0">
                <a:latin typeface="Arial" panose="020B0604020202020204" pitchFamily="34" charset="0"/>
                <a:cs typeface="Arial" panose="020B0604020202020204" pitchFamily="34" charset="0"/>
              </a:rPr>
              <a:t>By the end of </a:t>
            </a:r>
            <a:r>
              <a:rPr lang="en-US" sz="3600" dirty="0">
                <a:solidFill>
                  <a:srgbClr val="FF0000"/>
                </a:solidFill>
                <a:latin typeface="Arial" panose="020B0604020202020204" pitchFamily="34" charset="0"/>
                <a:cs typeface="Arial" panose="020B0604020202020204" pitchFamily="34" charset="0"/>
              </a:rPr>
              <a:t>February</a:t>
            </a:r>
            <a:r>
              <a:rPr lang="en-US" sz="3600" dirty="0">
                <a:latin typeface="Arial" panose="020B0604020202020204" pitchFamily="34" charset="0"/>
                <a:cs typeface="Arial" panose="020B0604020202020204" pitchFamily="34" charset="0"/>
              </a:rPr>
              <a:t>, the Chief Tax Appraiser is able to </a:t>
            </a:r>
            <a:r>
              <a:rPr lang="en-US" sz="3600" dirty="0">
                <a:solidFill>
                  <a:srgbClr val="FF0000"/>
                </a:solidFill>
                <a:latin typeface="Arial" panose="020B0604020202020204" pitchFamily="34" charset="0"/>
                <a:cs typeface="Arial" panose="020B0604020202020204" pitchFamily="34" charset="0"/>
              </a:rPr>
              <a:t>estimate</a:t>
            </a:r>
            <a:r>
              <a:rPr lang="en-US" sz="3600" dirty="0">
                <a:latin typeface="Arial" panose="020B0604020202020204" pitchFamily="34" charset="0"/>
                <a:cs typeface="Arial" panose="020B0604020202020204" pitchFamily="34" charset="0"/>
              </a:rPr>
              <a:t> the </a:t>
            </a:r>
            <a:r>
              <a:rPr lang="en-US" sz="3600" dirty="0">
                <a:solidFill>
                  <a:srgbClr val="FF0000"/>
                </a:solidFill>
                <a:latin typeface="Arial" panose="020B0604020202020204" pitchFamily="34" charset="0"/>
                <a:cs typeface="Arial" panose="020B0604020202020204" pitchFamily="34" charset="0"/>
              </a:rPr>
              <a:t>value</a:t>
            </a:r>
            <a:r>
              <a:rPr lang="en-US" sz="3600" dirty="0">
                <a:latin typeface="Arial" panose="020B0604020202020204" pitchFamily="34" charset="0"/>
                <a:cs typeface="Arial" panose="020B0604020202020204" pitchFamily="34" charset="0"/>
              </a:rPr>
              <a:t> added to the </a:t>
            </a:r>
            <a:r>
              <a:rPr lang="en-US" sz="3600" dirty="0">
                <a:solidFill>
                  <a:srgbClr val="FF0000"/>
                </a:solidFill>
                <a:latin typeface="Arial" panose="020B0604020202020204" pitchFamily="34" charset="0"/>
                <a:cs typeface="Arial" panose="020B0604020202020204" pitchFamily="34" charset="0"/>
              </a:rPr>
              <a:t>Tax Digest</a:t>
            </a:r>
            <a:r>
              <a:rPr lang="en-US" sz="3600" dirty="0">
                <a:latin typeface="Arial" panose="020B0604020202020204" pitchFamily="34" charset="0"/>
                <a:cs typeface="Arial" panose="020B0604020202020204" pitchFamily="34" charset="0"/>
              </a:rPr>
              <a:t> from new construction based on completion as of January 1</a:t>
            </a: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982720" y="290810"/>
            <a:ext cx="7172960" cy="1446550"/>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Determine the Value of New Construction</a:t>
            </a:r>
            <a:endParaRPr lang="en-US" sz="4400" dirty="0"/>
          </a:p>
        </p:txBody>
      </p:sp>
      <p:pic>
        <p:nvPicPr>
          <p:cNvPr id="5" name="Picture 4">
            <a:extLst>
              <a:ext uri="{FF2B5EF4-FFF2-40B4-BE49-F238E27FC236}">
                <a16:creationId xmlns:a16="http://schemas.microsoft.com/office/drawing/2014/main" id="{8B5F4472-EFAF-4E4A-A849-4A457AD71C3F}"/>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0451" y="3312160"/>
            <a:ext cx="4205229" cy="3037840"/>
          </a:xfrm>
          <a:prstGeom prst="rect">
            <a:avLst/>
          </a:prstGeom>
        </p:spPr>
      </p:pic>
      <p:sp>
        <p:nvSpPr>
          <p:cNvPr id="4" name="Slide Number Placeholder 3">
            <a:extLst>
              <a:ext uri="{FF2B5EF4-FFF2-40B4-BE49-F238E27FC236}">
                <a16:creationId xmlns:a16="http://schemas.microsoft.com/office/drawing/2014/main" id="{538F3CD6-DD2B-4FB8-B783-5B8E53D702A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90984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4:</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10000"/>
          </a:bodyPr>
          <a:lstStyle/>
          <a:p>
            <a:pPr lvl="1"/>
            <a:r>
              <a:rPr lang="en-US" sz="3400" dirty="0">
                <a:latin typeface="Arial" panose="020B0604020202020204" pitchFamily="34" charset="0"/>
                <a:cs typeface="Arial" panose="020B0604020202020204" pitchFamily="34" charset="0"/>
              </a:rPr>
              <a:t>Each </a:t>
            </a:r>
            <a:r>
              <a:rPr lang="en-US" sz="3400" dirty="0">
                <a:solidFill>
                  <a:srgbClr val="FF0000"/>
                </a:solidFill>
                <a:latin typeface="Arial" panose="020B0604020202020204" pitchFamily="34" charset="0"/>
                <a:cs typeface="Arial" panose="020B0604020202020204" pitchFamily="34" charset="0"/>
              </a:rPr>
              <a:t>mobile home </a:t>
            </a:r>
            <a:r>
              <a:rPr lang="en-US" sz="3400" dirty="0">
                <a:latin typeface="Arial" panose="020B0604020202020204" pitchFamily="34" charset="0"/>
                <a:cs typeface="Arial" panose="020B0604020202020204" pitchFamily="34" charset="0"/>
              </a:rPr>
              <a:t>in Dade County on </a:t>
            </a:r>
            <a:r>
              <a:rPr lang="en-US" sz="3400" dirty="0">
                <a:solidFill>
                  <a:srgbClr val="FF0000"/>
                </a:solidFill>
                <a:latin typeface="Arial" panose="020B0604020202020204" pitchFamily="34" charset="0"/>
                <a:cs typeface="Arial" panose="020B0604020202020204" pitchFamily="34" charset="0"/>
              </a:rPr>
              <a:t>January 1</a:t>
            </a:r>
            <a:r>
              <a:rPr lang="en-US" sz="3400" dirty="0">
                <a:latin typeface="Arial" panose="020B0604020202020204" pitchFamily="34" charset="0"/>
                <a:cs typeface="Arial" panose="020B0604020202020204" pitchFamily="34" charset="0"/>
              </a:rPr>
              <a:t> is subject to </a:t>
            </a:r>
            <a:r>
              <a:rPr lang="en-US" sz="3400" dirty="0">
                <a:solidFill>
                  <a:srgbClr val="FF0000"/>
                </a:solidFill>
                <a:latin typeface="Arial" panose="020B0604020202020204" pitchFamily="34" charset="0"/>
                <a:cs typeface="Arial" panose="020B0604020202020204" pitchFamily="34" charset="0"/>
              </a:rPr>
              <a:t>taxation</a:t>
            </a: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taxable value of mobile homes is set by the Tax Assessors</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Property </a:t>
            </a:r>
            <a:r>
              <a:rPr lang="en-US" sz="3400" dirty="0">
                <a:solidFill>
                  <a:srgbClr val="FF0000"/>
                </a:solidFill>
                <a:latin typeface="Arial" panose="020B0604020202020204" pitchFamily="34" charset="0"/>
                <a:cs typeface="Arial" panose="020B0604020202020204" pitchFamily="34" charset="0"/>
              </a:rPr>
              <a:t>taxes</a:t>
            </a:r>
            <a:r>
              <a:rPr lang="en-US" sz="3400" dirty="0">
                <a:latin typeface="Arial" panose="020B0604020202020204" pitchFamily="34" charset="0"/>
                <a:cs typeface="Arial" panose="020B0604020202020204" pitchFamily="34" charset="0"/>
              </a:rPr>
              <a:t> for mobile homes are </a:t>
            </a:r>
            <a:r>
              <a:rPr lang="en-US" sz="3400" dirty="0">
                <a:solidFill>
                  <a:srgbClr val="FF0000"/>
                </a:solidFill>
                <a:latin typeface="Arial" panose="020B0604020202020204" pitchFamily="34" charset="0"/>
                <a:cs typeface="Arial" panose="020B0604020202020204" pitchFamily="34" charset="0"/>
              </a:rPr>
              <a:t>billed</a:t>
            </a:r>
            <a:r>
              <a:rPr lang="en-US" sz="3400" dirty="0">
                <a:latin typeface="Arial" panose="020B0604020202020204" pitchFamily="34" charset="0"/>
                <a:cs typeface="Arial" panose="020B0604020202020204" pitchFamily="34" charset="0"/>
              </a:rPr>
              <a:t> by </a:t>
            </a:r>
            <a:r>
              <a:rPr lang="en-US" sz="3400" dirty="0">
                <a:solidFill>
                  <a:srgbClr val="FF0000"/>
                </a:solidFill>
                <a:latin typeface="Arial" panose="020B0604020202020204" pitchFamily="34" charset="0"/>
                <a:cs typeface="Arial" panose="020B0604020202020204" pitchFamily="34" charset="0"/>
              </a:rPr>
              <a:t>March 1</a:t>
            </a:r>
            <a:r>
              <a:rPr lang="en-US" sz="3400" dirty="0">
                <a:latin typeface="Arial" panose="020B0604020202020204" pitchFamily="34" charset="0"/>
                <a:cs typeface="Arial" panose="020B0604020202020204" pitchFamily="34" charset="0"/>
              </a:rPr>
              <a:t> and payment is </a:t>
            </a:r>
            <a:r>
              <a:rPr lang="en-US" sz="3400" dirty="0">
                <a:solidFill>
                  <a:srgbClr val="FF0000"/>
                </a:solidFill>
                <a:latin typeface="Arial" panose="020B0604020202020204" pitchFamily="34" charset="0"/>
                <a:cs typeface="Arial" panose="020B0604020202020204" pitchFamily="34" charset="0"/>
              </a:rPr>
              <a:t>due</a:t>
            </a:r>
            <a:r>
              <a:rPr lang="en-US" sz="3400" dirty="0">
                <a:latin typeface="Arial" panose="020B0604020202020204" pitchFamily="34" charset="0"/>
                <a:cs typeface="Arial" panose="020B0604020202020204" pitchFamily="34" charset="0"/>
              </a:rPr>
              <a:t> by </a:t>
            </a:r>
            <a:r>
              <a:rPr lang="en-US" sz="3400" dirty="0">
                <a:solidFill>
                  <a:srgbClr val="FF0000"/>
                </a:solidFill>
                <a:latin typeface="Arial" panose="020B0604020202020204" pitchFamily="34" charset="0"/>
                <a:cs typeface="Arial" panose="020B0604020202020204" pitchFamily="34" charset="0"/>
              </a:rPr>
              <a:t>May 1</a:t>
            </a: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a:t>
            </a:r>
            <a:r>
              <a:rPr lang="en-US" sz="3400" dirty="0">
                <a:solidFill>
                  <a:srgbClr val="FF0000"/>
                </a:solidFill>
                <a:latin typeface="Arial" panose="020B0604020202020204" pitchFamily="34" charset="0"/>
                <a:cs typeface="Arial" panose="020B0604020202020204" pitchFamily="34" charset="0"/>
              </a:rPr>
              <a:t>millage rate </a:t>
            </a:r>
            <a:r>
              <a:rPr lang="en-US" sz="3400" dirty="0">
                <a:latin typeface="Arial" panose="020B0604020202020204" pitchFamily="34" charset="0"/>
                <a:cs typeface="Arial" panose="020B0604020202020204" pitchFamily="34" charset="0"/>
              </a:rPr>
              <a:t>from the </a:t>
            </a:r>
            <a:r>
              <a:rPr lang="en-US" sz="3400" dirty="0">
                <a:solidFill>
                  <a:srgbClr val="FF0000"/>
                </a:solidFill>
                <a:latin typeface="Arial" panose="020B0604020202020204" pitchFamily="34" charset="0"/>
                <a:cs typeface="Arial" panose="020B0604020202020204" pitchFamily="34" charset="0"/>
              </a:rPr>
              <a:t>previous</a:t>
            </a:r>
            <a:r>
              <a:rPr lang="en-US" sz="3400" dirty="0">
                <a:latin typeface="Arial" panose="020B0604020202020204" pitchFamily="34" charset="0"/>
                <a:cs typeface="Arial" panose="020B0604020202020204" pitchFamily="34" charset="0"/>
              </a:rPr>
              <a:t> calendar year is used for billing mobile homes</a:t>
            </a: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749040" y="604185"/>
            <a:ext cx="7244080" cy="769441"/>
          </a:xfrm>
          <a:prstGeom prst="rect">
            <a:avLst/>
          </a:prstGeom>
          <a:noFill/>
        </p:spPr>
        <p:txBody>
          <a:bodyPr wrap="square" rtlCol="0" anchor="ctr">
            <a:spAutoFit/>
          </a:bodyPr>
          <a:lstStyle/>
          <a:p>
            <a:r>
              <a:rPr lang="en-US" sz="4400" b="1" dirty="0">
                <a:solidFill>
                  <a:schemeClr val="bg1"/>
                </a:solidFill>
                <a:latin typeface="Arial" panose="020B0604020202020204" pitchFamily="34" charset="0"/>
                <a:cs typeface="Arial" panose="020B0604020202020204" pitchFamily="34" charset="0"/>
              </a:rPr>
              <a:t>Mobile Homes Component</a:t>
            </a:r>
            <a:endParaRPr lang="en-US" sz="4400" dirty="0"/>
          </a:p>
        </p:txBody>
      </p:sp>
      <p:sp>
        <p:nvSpPr>
          <p:cNvPr id="4" name="Slide Number Placeholder 3">
            <a:extLst>
              <a:ext uri="{FF2B5EF4-FFF2-40B4-BE49-F238E27FC236}">
                <a16:creationId xmlns:a16="http://schemas.microsoft.com/office/drawing/2014/main" id="{45EDA4FA-EC77-4A8E-9B39-3E5B7FBD6F9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2533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Key Terms for Property Taxes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a:bodyPr>
          <a:lstStyle/>
          <a:p>
            <a:pPr marL="201168" lvl="1" indent="0">
              <a:buNone/>
            </a:pPr>
            <a:r>
              <a:rPr lang="en-US" sz="3400" b="1" dirty="0">
                <a:solidFill>
                  <a:srgbClr val="FF0000"/>
                </a:solidFill>
                <a:latin typeface="Arial" panose="020B0604020202020204" pitchFamily="34" charset="0"/>
                <a:cs typeface="Arial" panose="020B0604020202020204" pitchFamily="34" charset="0"/>
              </a:rPr>
              <a:t>Assessors </a:t>
            </a:r>
            <a:r>
              <a:rPr lang="en-US" sz="3400" dirty="0">
                <a:latin typeface="Arial" panose="020B0604020202020204" pitchFamily="34" charset="0"/>
                <a:cs typeface="Arial" panose="020B0604020202020204" pitchFamily="34" charset="0"/>
              </a:rPr>
              <a:t>– Estimate the value of all property within the county.  Their total valuations multiplied by 40% (the amount prescribed uniformly for all Georgia) equals the assessed valuation.  The net assessed value reflects all taxable property (real, personal, public utility, motor vehicle, etc.) less any applicable exemptions such as homestead or aged exemptions.  Thus the net assessed value is the basis against which taxes are levied by application of a millage rate.</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AC21977-464D-4663-B522-7DC427795234}"/>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894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5:</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10000"/>
          </a:bodyPr>
          <a:lstStyle/>
          <a:p>
            <a:pPr lvl="1"/>
            <a:r>
              <a:rPr lang="en-US" sz="3400" dirty="0">
                <a:solidFill>
                  <a:srgbClr val="FF0000"/>
                </a:solidFill>
                <a:latin typeface="Arial" panose="020B0604020202020204" pitchFamily="34" charset="0"/>
                <a:cs typeface="Arial" panose="020B0604020202020204" pitchFamily="34" charset="0"/>
              </a:rPr>
              <a:t>Exemptions </a:t>
            </a:r>
            <a:r>
              <a:rPr lang="en-US" sz="3400" dirty="0">
                <a:latin typeface="Arial" panose="020B0604020202020204" pitchFamily="34" charset="0"/>
                <a:cs typeface="Arial" panose="020B0604020202020204" pitchFamily="34" charset="0"/>
              </a:rPr>
              <a:t>are a reduction in the Assessed Value </a:t>
            </a:r>
            <a:r>
              <a:rPr lang="en-US" sz="3400" dirty="0">
                <a:solidFill>
                  <a:srgbClr val="FF0000"/>
                </a:solidFill>
                <a:latin typeface="Arial" panose="020B0604020202020204" pitchFamily="34" charset="0"/>
                <a:cs typeface="Arial" panose="020B0604020202020204" pitchFamily="34" charset="0"/>
              </a:rPr>
              <a:t>before</a:t>
            </a:r>
            <a:r>
              <a:rPr lang="en-US" sz="3400" dirty="0">
                <a:latin typeface="Arial" panose="020B0604020202020204" pitchFamily="34" charset="0"/>
                <a:cs typeface="Arial" panose="020B0604020202020204" pitchFamily="34" charset="0"/>
              </a:rPr>
              <a:t> the property tax amount is calculated.</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Citizens filing for Homestead Exemption, Special Use Exemptions, and the Businesses filing for the Freeport Exemption are </a:t>
            </a:r>
            <a:r>
              <a:rPr lang="en-US" sz="3400" dirty="0">
                <a:solidFill>
                  <a:srgbClr val="FF0000"/>
                </a:solidFill>
                <a:latin typeface="Arial" panose="020B0604020202020204" pitchFamily="34" charset="0"/>
                <a:cs typeface="Arial" panose="020B0604020202020204" pitchFamily="34" charset="0"/>
              </a:rPr>
              <a:t>due</a:t>
            </a:r>
            <a:r>
              <a:rPr lang="en-US" sz="3400" dirty="0">
                <a:latin typeface="Arial" panose="020B0604020202020204" pitchFamily="34" charset="0"/>
                <a:cs typeface="Arial" panose="020B0604020202020204" pitchFamily="34" charset="0"/>
              </a:rPr>
              <a:t> to the Tax Commissioner </a:t>
            </a:r>
            <a:r>
              <a:rPr lang="en-US" sz="3400" dirty="0">
                <a:solidFill>
                  <a:srgbClr val="FF0000"/>
                </a:solidFill>
                <a:latin typeface="Arial" panose="020B0604020202020204" pitchFamily="34" charset="0"/>
                <a:cs typeface="Arial" panose="020B0604020202020204" pitchFamily="34" charset="0"/>
              </a:rPr>
              <a:t>no later </a:t>
            </a:r>
            <a:r>
              <a:rPr lang="en-US" sz="3400" dirty="0">
                <a:latin typeface="Arial" panose="020B0604020202020204" pitchFamily="34" charset="0"/>
                <a:cs typeface="Arial" panose="020B0604020202020204" pitchFamily="34" charset="0"/>
              </a:rPr>
              <a:t>than </a:t>
            </a:r>
            <a:r>
              <a:rPr lang="en-US" sz="3400" dirty="0">
                <a:solidFill>
                  <a:srgbClr val="FF0000"/>
                </a:solidFill>
                <a:latin typeface="Arial" panose="020B0604020202020204" pitchFamily="34" charset="0"/>
                <a:cs typeface="Arial" panose="020B0604020202020204" pitchFamily="34" charset="0"/>
              </a:rPr>
              <a:t>April 1</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This information is </a:t>
            </a:r>
            <a:r>
              <a:rPr lang="en-US" sz="3400" dirty="0">
                <a:solidFill>
                  <a:srgbClr val="FF0000"/>
                </a:solidFill>
                <a:latin typeface="Arial" panose="020B0604020202020204" pitchFamily="34" charset="0"/>
                <a:cs typeface="Arial" panose="020B0604020202020204" pitchFamily="34" charset="0"/>
              </a:rPr>
              <a:t>complied</a:t>
            </a:r>
            <a:r>
              <a:rPr lang="en-US" sz="3400" dirty="0">
                <a:latin typeface="Arial" panose="020B0604020202020204" pitchFamily="34" charset="0"/>
                <a:cs typeface="Arial" panose="020B0604020202020204" pitchFamily="34" charset="0"/>
              </a:rPr>
              <a:t> by </a:t>
            </a:r>
            <a:r>
              <a:rPr lang="en-US" sz="3400" dirty="0">
                <a:solidFill>
                  <a:srgbClr val="FF0000"/>
                </a:solidFill>
                <a:latin typeface="Arial" panose="020B0604020202020204" pitchFamily="34" charset="0"/>
                <a:cs typeface="Arial" panose="020B0604020202020204" pitchFamily="34" charset="0"/>
              </a:rPr>
              <a:t>May 1</a:t>
            </a:r>
            <a:r>
              <a:rPr lang="en-US" sz="3400" dirty="0">
                <a:latin typeface="Arial" panose="020B0604020202020204" pitchFamily="34" charset="0"/>
                <a:cs typeface="Arial" panose="020B0604020202020204" pitchFamily="34" charset="0"/>
              </a:rPr>
              <a:t> and can be included in the Tax Digest Estimate.</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749040" y="604185"/>
            <a:ext cx="7244080" cy="769441"/>
          </a:xfrm>
          <a:prstGeom prst="rect">
            <a:avLst/>
          </a:prstGeom>
          <a:noFill/>
        </p:spPr>
        <p:txBody>
          <a:bodyPr wrap="square" rtlCol="0" anchor="ctr">
            <a:spAutoFit/>
          </a:bodyPr>
          <a:lstStyle/>
          <a:p>
            <a:r>
              <a:rPr lang="en-US" sz="4400" b="1" dirty="0">
                <a:solidFill>
                  <a:schemeClr val="bg1"/>
                </a:solidFill>
                <a:latin typeface="Arial" panose="020B0604020202020204" pitchFamily="34" charset="0"/>
                <a:cs typeface="Arial" panose="020B0604020202020204" pitchFamily="34" charset="0"/>
              </a:rPr>
              <a:t>The Impact of Exemptions</a:t>
            </a:r>
            <a:endParaRPr lang="en-US" sz="4400" dirty="0"/>
          </a:p>
        </p:txBody>
      </p:sp>
      <p:sp>
        <p:nvSpPr>
          <p:cNvPr id="4" name="Slide Number Placeholder 3">
            <a:extLst>
              <a:ext uri="{FF2B5EF4-FFF2-40B4-BE49-F238E27FC236}">
                <a16:creationId xmlns:a16="http://schemas.microsoft.com/office/drawing/2014/main" id="{266DCA2C-1D20-492F-BE77-89EFAB311DDF}"/>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33951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6:</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10000"/>
          </a:bodyPr>
          <a:lstStyle/>
          <a:p>
            <a:pPr lvl="1"/>
            <a:r>
              <a:rPr lang="en-US" sz="3400" dirty="0">
                <a:latin typeface="Arial" panose="020B0604020202020204" pitchFamily="34" charset="0"/>
                <a:cs typeface="Arial" panose="020B0604020202020204" pitchFamily="34" charset="0"/>
              </a:rPr>
              <a:t>By the end of </a:t>
            </a:r>
            <a:r>
              <a:rPr lang="en-US" sz="3400" dirty="0">
                <a:solidFill>
                  <a:srgbClr val="FF0000"/>
                </a:solidFill>
                <a:latin typeface="Arial" panose="020B0604020202020204" pitchFamily="34" charset="0"/>
                <a:cs typeface="Arial" panose="020B0604020202020204" pitchFamily="34" charset="0"/>
              </a:rPr>
              <a:t>April</a:t>
            </a:r>
            <a:r>
              <a:rPr lang="en-US" sz="3400" dirty="0">
                <a:latin typeface="Arial" panose="020B0604020202020204" pitchFamily="34" charset="0"/>
                <a:cs typeface="Arial" panose="020B0604020202020204" pitchFamily="34" charset="0"/>
              </a:rPr>
              <a:t>, the Tax Appraisal staff has </a:t>
            </a:r>
            <a:r>
              <a:rPr lang="en-US" sz="3400" dirty="0">
                <a:solidFill>
                  <a:srgbClr val="FF0000"/>
                </a:solidFill>
                <a:latin typeface="Arial" panose="020B0604020202020204" pitchFamily="34" charset="0"/>
                <a:cs typeface="Arial" panose="020B0604020202020204" pitchFamily="34" charset="0"/>
              </a:rPr>
              <a:t>completed</a:t>
            </a:r>
            <a:r>
              <a:rPr lang="en-US" sz="3400" dirty="0">
                <a:latin typeface="Arial" panose="020B0604020202020204" pitchFamily="34" charset="0"/>
                <a:cs typeface="Arial" panose="020B0604020202020204" pitchFamily="34" charset="0"/>
              </a:rPr>
              <a:t> the </a:t>
            </a:r>
            <a:r>
              <a:rPr lang="en-US" sz="3400" dirty="0">
                <a:solidFill>
                  <a:srgbClr val="FF0000"/>
                </a:solidFill>
                <a:latin typeface="Arial" panose="020B0604020202020204" pitchFamily="34" charset="0"/>
                <a:cs typeface="Arial" panose="020B0604020202020204" pitchFamily="34" charset="0"/>
              </a:rPr>
              <a:t>valuation</a:t>
            </a:r>
            <a:r>
              <a:rPr lang="en-US" sz="3400" dirty="0">
                <a:latin typeface="Arial" panose="020B0604020202020204" pitchFamily="34" charset="0"/>
                <a:cs typeface="Arial" panose="020B0604020202020204" pitchFamily="34" charset="0"/>
              </a:rPr>
              <a:t> of existing property for the current year.</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Chief Tax Appraiser should be able to provide an </a:t>
            </a:r>
            <a:r>
              <a:rPr lang="en-US" sz="3400" dirty="0">
                <a:solidFill>
                  <a:srgbClr val="FF0000"/>
                </a:solidFill>
                <a:latin typeface="Arial" panose="020B0604020202020204" pitchFamily="34" charset="0"/>
                <a:cs typeface="Arial" panose="020B0604020202020204" pitchFamily="34" charset="0"/>
              </a:rPr>
              <a:t>estimate</a:t>
            </a:r>
            <a:r>
              <a:rPr lang="en-US" sz="3400" dirty="0">
                <a:latin typeface="Arial" panose="020B0604020202020204" pitchFamily="34" charset="0"/>
                <a:cs typeface="Arial" panose="020B0604020202020204" pitchFamily="34" charset="0"/>
              </a:rPr>
              <a:t> of the total </a:t>
            </a:r>
            <a:r>
              <a:rPr lang="en-US" sz="3400" dirty="0">
                <a:solidFill>
                  <a:srgbClr val="FF0000"/>
                </a:solidFill>
                <a:latin typeface="Arial" panose="020B0604020202020204" pitchFamily="34" charset="0"/>
                <a:cs typeface="Arial" panose="020B0604020202020204" pitchFamily="34" charset="0"/>
              </a:rPr>
              <a:t>taxable value </a:t>
            </a:r>
            <a:r>
              <a:rPr lang="en-US" sz="3400" dirty="0">
                <a:latin typeface="Arial" panose="020B0604020202020204" pitchFamily="34" charset="0"/>
                <a:cs typeface="Arial" panose="020B0604020202020204" pitchFamily="34" charset="0"/>
              </a:rPr>
              <a:t>of real and personal property for the year.</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latin typeface="Arial" panose="020B0604020202020204" pitchFamily="34" charset="0"/>
              <a:cs typeface="Arial" panose="020B0604020202020204" pitchFamily="34" charset="0"/>
            </a:endParaRPr>
          </a:p>
          <a:p>
            <a:pPr lvl="1"/>
            <a:r>
              <a:rPr lang="en-US" sz="3400" u="sng" dirty="0">
                <a:latin typeface="Arial" panose="020B0604020202020204" pitchFamily="34" charset="0"/>
                <a:cs typeface="Arial" panose="020B0604020202020204" pitchFamily="34" charset="0"/>
              </a:rPr>
              <a:t>This is usually the largest component of the Property Tax Digest.</a:t>
            </a:r>
            <a:endParaRPr lang="en-US" sz="3400" u="sng"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749040" y="265631"/>
            <a:ext cx="7244080" cy="1446550"/>
          </a:xfrm>
          <a:prstGeom prst="rect">
            <a:avLst/>
          </a:prstGeom>
          <a:noFill/>
        </p:spPr>
        <p:txBody>
          <a:bodyPr wrap="square" rtlCol="0" anchor="ctr">
            <a:spAutoFit/>
          </a:bodyPr>
          <a:lstStyle/>
          <a:p>
            <a:r>
              <a:rPr lang="en-US" sz="4400" b="1" dirty="0">
                <a:solidFill>
                  <a:schemeClr val="bg1"/>
                </a:solidFill>
                <a:latin typeface="Arial" panose="020B0604020202020204" pitchFamily="34" charset="0"/>
                <a:cs typeface="Arial" panose="020B0604020202020204" pitchFamily="34" charset="0"/>
              </a:rPr>
              <a:t>The Value of Current Property</a:t>
            </a:r>
            <a:endParaRPr lang="en-US" sz="4400" dirty="0"/>
          </a:p>
        </p:txBody>
      </p:sp>
      <p:sp>
        <p:nvSpPr>
          <p:cNvPr id="4" name="Slide Number Placeholder 3">
            <a:extLst>
              <a:ext uri="{FF2B5EF4-FFF2-40B4-BE49-F238E27FC236}">
                <a16:creationId xmlns:a16="http://schemas.microsoft.com/office/drawing/2014/main" id="{9368AE94-784E-4D83-8250-76DE750F0009}"/>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82430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7:</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20000"/>
          </a:bodyPr>
          <a:lstStyle/>
          <a:p>
            <a:pPr lvl="1"/>
            <a:r>
              <a:rPr lang="en-US" sz="3400" dirty="0">
                <a:latin typeface="Arial" panose="020B0604020202020204" pitchFamily="34" charset="0"/>
                <a:cs typeface="Arial" panose="020B0604020202020204" pitchFamily="34" charset="0"/>
              </a:rPr>
              <a:t>Georgia Law requires that each property owner be notified of the value of their property for the year and their right to appeal the value.  This is the </a:t>
            </a:r>
            <a:r>
              <a:rPr lang="en-US" sz="3400" dirty="0">
                <a:solidFill>
                  <a:srgbClr val="FF0000"/>
                </a:solidFill>
                <a:latin typeface="Arial" panose="020B0604020202020204" pitchFamily="34" charset="0"/>
                <a:cs typeface="Arial" panose="020B0604020202020204" pitchFamily="34" charset="0"/>
              </a:rPr>
              <a:t>Notice of Assessment</a:t>
            </a:r>
            <a:r>
              <a:rPr lang="en-US" sz="3400" dirty="0">
                <a:latin typeface="Arial" panose="020B0604020202020204" pitchFamily="34" charset="0"/>
                <a:cs typeface="Arial" panose="020B0604020202020204" pitchFamily="34" charset="0"/>
              </a:rPr>
              <a:t>.</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Property Owners have </a:t>
            </a:r>
            <a:r>
              <a:rPr lang="en-US" sz="3400" dirty="0">
                <a:solidFill>
                  <a:srgbClr val="FF0000"/>
                </a:solidFill>
                <a:latin typeface="Arial" panose="020B0604020202020204" pitchFamily="34" charset="0"/>
                <a:cs typeface="Arial" panose="020B0604020202020204" pitchFamily="34" charset="0"/>
              </a:rPr>
              <a:t>45 days </a:t>
            </a:r>
            <a:r>
              <a:rPr lang="en-US" sz="3400" dirty="0">
                <a:latin typeface="Arial" panose="020B0604020202020204" pitchFamily="34" charset="0"/>
                <a:cs typeface="Arial" panose="020B0604020202020204" pitchFamily="34" charset="0"/>
              </a:rPr>
              <a:t>from the mailing of this Notice of Assessment to </a:t>
            </a:r>
            <a:r>
              <a:rPr lang="en-US" sz="3400" dirty="0">
                <a:solidFill>
                  <a:srgbClr val="FF0000"/>
                </a:solidFill>
                <a:latin typeface="Arial" panose="020B0604020202020204" pitchFamily="34" charset="0"/>
                <a:cs typeface="Arial" panose="020B0604020202020204" pitchFamily="34" charset="0"/>
              </a:rPr>
              <a:t>appeal</a:t>
            </a:r>
            <a:r>
              <a:rPr lang="en-US" sz="3400" dirty="0">
                <a:latin typeface="Arial" panose="020B0604020202020204" pitchFamily="34" charset="0"/>
                <a:cs typeface="Arial" panose="020B0604020202020204" pitchFamily="34" charset="0"/>
              </a:rPr>
              <a:t> the value set by the Tax Assessors.</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By </a:t>
            </a:r>
            <a:r>
              <a:rPr lang="en-US" sz="3400" dirty="0">
                <a:solidFill>
                  <a:srgbClr val="FF0000"/>
                </a:solidFill>
                <a:latin typeface="Arial" panose="020B0604020202020204" pitchFamily="34" charset="0"/>
                <a:cs typeface="Arial" panose="020B0604020202020204" pitchFamily="34" charset="0"/>
              </a:rPr>
              <a:t>June 15</a:t>
            </a:r>
            <a:r>
              <a:rPr lang="en-US" sz="3400" dirty="0">
                <a:latin typeface="Arial" panose="020B0604020202020204" pitchFamily="34" charset="0"/>
                <a:cs typeface="Arial" panose="020B0604020202020204" pitchFamily="34" charset="0"/>
              </a:rPr>
              <a:t>, the Chief Tax Appraiser should be able to provide information on the reduction to the real and personal property values from appeals.</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749040" y="604185"/>
            <a:ext cx="7244080" cy="769441"/>
          </a:xfrm>
          <a:prstGeom prst="rect">
            <a:avLst/>
          </a:prstGeom>
          <a:noFill/>
        </p:spPr>
        <p:txBody>
          <a:bodyPr wrap="square" rtlCol="0" anchor="ctr">
            <a:spAutoFit/>
          </a:bodyPr>
          <a:lstStyle/>
          <a:p>
            <a:r>
              <a:rPr lang="en-US" sz="4400" b="1" dirty="0">
                <a:solidFill>
                  <a:schemeClr val="bg1"/>
                </a:solidFill>
                <a:latin typeface="Arial" panose="020B0604020202020204" pitchFamily="34" charset="0"/>
                <a:cs typeface="Arial" panose="020B0604020202020204" pitchFamily="34" charset="0"/>
              </a:rPr>
              <a:t>The Impact of Appeals</a:t>
            </a:r>
            <a:endParaRPr lang="en-US" sz="4400" dirty="0"/>
          </a:p>
        </p:txBody>
      </p:sp>
      <p:sp>
        <p:nvSpPr>
          <p:cNvPr id="4" name="Slide Number Placeholder 3">
            <a:extLst>
              <a:ext uri="{FF2B5EF4-FFF2-40B4-BE49-F238E27FC236}">
                <a16:creationId xmlns:a16="http://schemas.microsoft.com/office/drawing/2014/main" id="{2200C734-7D9C-4730-9A5A-186AF433A13C}"/>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76960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xfrm>
            <a:off x="1097280" y="263526"/>
            <a:ext cx="10058400" cy="1450757"/>
          </a:xfrm>
          <a:solidFill>
            <a:schemeClr val="accent2"/>
          </a:solidFill>
        </p:spPr>
        <p:txBody>
          <a:bodyPr anchor="ctr">
            <a:normAutofit/>
          </a:bodyPr>
          <a:lstStyle/>
          <a:p>
            <a:r>
              <a:rPr lang="en-US" sz="4400" b="1" dirty="0">
                <a:solidFill>
                  <a:schemeClr val="bg1"/>
                </a:solidFill>
                <a:latin typeface="Arial Black" panose="020B0A04020102020204" pitchFamily="34" charset="0"/>
              </a:rPr>
              <a:t>STEP 8:</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20000"/>
          </a:bodyPr>
          <a:lstStyle/>
          <a:p>
            <a:pPr lvl="1"/>
            <a:r>
              <a:rPr lang="en-US" sz="3400" dirty="0">
                <a:latin typeface="Arial" panose="020B0604020202020204" pitchFamily="34" charset="0"/>
                <a:cs typeface="Arial" panose="020B0604020202020204" pitchFamily="34" charset="0"/>
              </a:rPr>
              <a:t>Property </a:t>
            </a:r>
            <a:r>
              <a:rPr lang="en-US" sz="3400" dirty="0">
                <a:solidFill>
                  <a:srgbClr val="FF0000"/>
                </a:solidFill>
                <a:latin typeface="Arial" panose="020B0604020202020204" pitchFamily="34" charset="0"/>
                <a:cs typeface="Arial" panose="020B0604020202020204" pitchFamily="34" charset="0"/>
              </a:rPr>
              <a:t>Tax Digest </a:t>
            </a:r>
            <a:r>
              <a:rPr lang="en-US" sz="3400" dirty="0">
                <a:latin typeface="Arial" panose="020B0604020202020204" pitchFamily="34" charset="0"/>
                <a:cs typeface="Arial" panose="020B0604020202020204" pitchFamily="34" charset="0"/>
              </a:rPr>
              <a:t>and the proposed </a:t>
            </a:r>
            <a:r>
              <a:rPr lang="en-US" sz="3400" dirty="0">
                <a:solidFill>
                  <a:srgbClr val="FF0000"/>
                </a:solidFill>
                <a:latin typeface="Arial" panose="020B0604020202020204" pitchFamily="34" charset="0"/>
                <a:cs typeface="Arial" panose="020B0604020202020204" pitchFamily="34" charset="0"/>
              </a:rPr>
              <a:t>millage rates </a:t>
            </a:r>
            <a:r>
              <a:rPr lang="en-US" sz="3400" dirty="0">
                <a:latin typeface="Arial" panose="020B0604020202020204" pitchFamily="34" charset="0"/>
                <a:cs typeface="Arial" panose="020B0604020202020204" pitchFamily="34" charset="0"/>
              </a:rPr>
              <a:t>must be submitted to the Georgia Department of Revenue </a:t>
            </a:r>
            <a:r>
              <a:rPr lang="en-US" sz="3400" u="sng" dirty="0">
                <a:latin typeface="Arial" panose="020B0604020202020204" pitchFamily="34" charset="0"/>
                <a:cs typeface="Arial" panose="020B0604020202020204" pitchFamily="34" charset="0"/>
              </a:rPr>
              <a:t>no later than</a:t>
            </a:r>
            <a:r>
              <a:rPr lang="en-US" sz="3400" dirty="0">
                <a:latin typeface="Arial" panose="020B0604020202020204" pitchFamily="34" charset="0"/>
                <a:cs typeface="Arial" panose="020B0604020202020204" pitchFamily="34" charset="0"/>
              </a:rPr>
              <a:t> </a:t>
            </a:r>
            <a:r>
              <a:rPr lang="en-US" sz="3400" b="1" u="sng" dirty="0">
                <a:solidFill>
                  <a:srgbClr val="FF0000"/>
                </a:solidFill>
                <a:latin typeface="Arial" panose="020B0604020202020204" pitchFamily="34" charset="0"/>
                <a:cs typeface="Arial" panose="020B0604020202020204" pitchFamily="34" charset="0"/>
              </a:rPr>
              <a:t>September 1</a:t>
            </a:r>
            <a:r>
              <a:rPr lang="en-US" sz="3400" dirty="0">
                <a:latin typeface="Arial" panose="020B0604020202020204" pitchFamily="34" charset="0"/>
                <a:cs typeface="Arial" panose="020B0604020202020204" pitchFamily="34" charset="0"/>
              </a:rPr>
              <a:t>.</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Governing Authority (Dade County Board of Commissioners) must </a:t>
            </a:r>
            <a:r>
              <a:rPr lang="en-US" sz="3400" dirty="0">
                <a:solidFill>
                  <a:srgbClr val="FF0000"/>
                </a:solidFill>
                <a:latin typeface="Arial" panose="020B0604020202020204" pitchFamily="34" charset="0"/>
                <a:cs typeface="Arial" panose="020B0604020202020204" pitchFamily="34" charset="0"/>
              </a:rPr>
              <a:t>adopt</a:t>
            </a:r>
            <a:r>
              <a:rPr lang="en-US" sz="3400" dirty="0">
                <a:latin typeface="Arial" panose="020B0604020202020204" pitchFamily="34" charset="0"/>
                <a:cs typeface="Arial" panose="020B0604020202020204" pitchFamily="34" charset="0"/>
              </a:rPr>
              <a:t> their Millage Rate(s) </a:t>
            </a:r>
            <a:r>
              <a:rPr lang="en-US" sz="3400" dirty="0">
                <a:solidFill>
                  <a:srgbClr val="FF0000"/>
                </a:solidFill>
                <a:latin typeface="Arial" panose="020B0604020202020204" pitchFamily="34" charset="0"/>
                <a:cs typeface="Arial" panose="020B0604020202020204" pitchFamily="34" charset="0"/>
              </a:rPr>
              <a:t>prior</a:t>
            </a:r>
            <a:r>
              <a:rPr lang="en-US" sz="3400" dirty="0">
                <a:latin typeface="Arial" panose="020B0604020202020204" pitchFamily="34" charset="0"/>
                <a:cs typeface="Arial" panose="020B0604020202020204" pitchFamily="34" charset="0"/>
              </a:rPr>
              <a:t> to submission to the Georgia Department of Revenue on </a:t>
            </a:r>
            <a:r>
              <a:rPr lang="en-US" sz="3400" b="1" dirty="0">
                <a:solidFill>
                  <a:srgbClr val="FF0000"/>
                </a:solidFill>
                <a:latin typeface="Arial" panose="020B0604020202020204" pitchFamily="34" charset="0"/>
                <a:cs typeface="Arial" panose="020B0604020202020204" pitchFamily="34" charset="0"/>
              </a:rPr>
              <a:t>September 1</a:t>
            </a:r>
            <a:r>
              <a:rPr lang="en-US" sz="3400" dirty="0">
                <a:latin typeface="Arial" panose="020B0604020202020204" pitchFamily="34" charset="0"/>
                <a:cs typeface="Arial" panose="020B0604020202020204" pitchFamily="34" charset="0"/>
              </a:rPr>
              <a:t>.</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All of the information needed for the Property Tax Digest has not been completed so </a:t>
            </a:r>
            <a:r>
              <a:rPr lang="en-US" sz="3400" dirty="0">
                <a:solidFill>
                  <a:srgbClr val="FF0000"/>
                </a:solidFill>
                <a:latin typeface="Arial" panose="020B0604020202020204" pitchFamily="34" charset="0"/>
                <a:cs typeface="Arial" panose="020B0604020202020204" pitchFamily="34" charset="0"/>
              </a:rPr>
              <a:t>careful estimates </a:t>
            </a:r>
            <a:r>
              <a:rPr lang="en-US" sz="3400" dirty="0">
                <a:latin typeface="Arial" panose="020B0604020202020204" pitchFamily="34" charset="0"/>
                <a:cs typeface="Arial" panose="020B0604020202020204" pitchFamily="34" charset="0"/>
              </a:rPr>
              <a:t>are required.</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576320" y="611879"/>
            <a:ext cx="7579360" cy="754053"/>
          </a:xfrm>
          <a:prstGeom prst="rect">
            <a:avLst/>
          </a:prstGeom>
          <a:noFill/>
        </p:spPr>
        <p:txBody>
          <a:bodyPr wrap="square" rtlCol="0" anchor="ctr">
            <a:spAutoFit/>
          </a:bodyPr>
          <a:lstStyle/>
          <a:p>
            <a:r>
              <a:rPr lang="en-US" sz="4300" b="1" dirty="0">
                <a:solidFill>
                  <a:schemeClr val="bg1"/>
                </a:solidFill>
                <a:latin typeface="Arial" panose="020B0604020202020204" pitchFamily="34" charset="0"/>
                <a:cs typeface="Arial" panose="020B0604020202020204" pitchFamily="34" charset="0"/>
              </a:rPr>
              <a:t>Adoption of the Millage Rate</a:t>
            </a:r>
            <a:endParaRPr lang="en-US" sz="4300" dirty="0"/>
          </a:p>
        </p:txBody>
      </p:sp>
      <p:sp>
        <p:nvSpPr>
          <p:cNvPr id="4" name="Slide Number Placeholder 3">
            <a:extLst>
              <a:ext uri="{FF2B5EF4-FFF2-40B4-BE49-F238E27FC236}">
                <a16:creationId xmlns:a16="http://schemas.microsoft.com/office/drawing/2014/main" id="{363F276D-E016-4AB8-B013-D564F40CF15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57293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9:</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lnSpcReduction="10000"/>
          </a:bodyPr>
          <a:lstStyle/>
          <a:p>
            <a:pPr lvl="1"/>
            <a:r>
              <a:rPr lang="en-US" sz="3400" dirty="0">
                <a:latin typeface="Arial" panose="020B0604020202020204" pitchFamily="34" charset="0"/>
                <a:cs typeface="Arial" panose="020B0604020202020204" pitchFamily="34" charset="0"/>
              </a:rPr>
              <a:t>The value of </a:t>
            </a:r>
            <a:r>
              <a:rPr lang="en-US" sz="3400" dirty="0">
                <a:solidFill>
                  <a:srgbClr val="FF0000"/>
                </a:solidFill>
                <a:latin typeface="Arial" panose="020B0604020202020204" pitchFamily="34" charset="0"/>
                <a:cs typeface="Arial" panose="020B0604020202020204" pitchFamily="34" charset="0"/>
              </a:rPr>
              <a:t>property</a:t>
            </a:r>
            <a:r>
              <a:rPr lang="en-US" sz="3400" dirty="0">
                <a:latin typeface="Arial" panose="020B0604020202020204" pitchFamily="34" charset="0"/>
                <a:cs typeface="Arial" panose="020B0604020202020204" pitchFamily="34" charset="0"/>
              </a:rPr>
              <a:t> owned by </a:t>
            </a:r>
            <a:r>
              <a:rPr lang="en-US" sz="3400" dirty="0">
                <a:solidFill>
                  <a:srgbClr val="FF0000"/>
                </a:solidFill>
                <a:latin typeface="Arial" panose="020B0604020202020204" pitchFamily="34" charset="0"/>
                <a:cs typeface="Arial" panose="020B0604020202020204" pitchFamily="34" charset="0"/>
              </a:rPr>
              <a:t>utility</a:t>
            </a:r>
            <a:r>
              <a:rPr lang="en-US" sz="3400" dirty="0">
                <a:latin typeface="Arial" panose="020B0604020202020204" pitchFamily="34" charset="0"/>
                <a:cs typeface="Arial" panose="020B0604020202020204" pitchFamily="34" charset="0"/>
              </a:rPr>
              <a:t> companies (Georgia Power, AT&amp;T, cable, natural gas, etc.) and railroads is set by the </a:t>
            </a:r>
            <a:r>
              <a:rPr lang="en-US" sz="3400" dirty="0">
                <a:solidFill>
                  <a:srgbClr val="FF0000"/>
                </a:solidFill>
                <a:latin typeface="Arial" panose="020B0604020202020204" pitchFamily="34" charset="0"/>
                <a:cs typeface="Arial" panose="020B0604020202020204" pitchFamily="34" charset="0"/>
              </a:rPr>
              <a:t>Department of Revenue</a:t>
            </a:r>
            <a:r>
              <a:rPr lang="en-US" sz="3400" dirty="0">
                <a:latin typeface="Arial" panose="020B0604020202020204" pitchFamily="34" charset="0"/>
                <a:cs typeface="Arial" panose="020B0604020202020204" pitchFamily="34" charset="0"/>
              </a:rPr>
              <a:t>.</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a:t>
            </a:r>
            <a:r>
              <a:rPr lang="en-US" sz="3400" dirty="0">
                <a:solidFill>
                  <a:srgbClr val="FF0000"/>
                </a:solidFill>
                <a:latin typeface="Arial" panose="020B0604020202020204" pitchFamily="34" charset="0"/>
                <a:cs typeface="Arial" panose="020B0604020202020204" pitchFamily="34" charset="0"/>
              </a:rPr>
              <a:t>taxable value </a:t>
            </a:r>
            <a:r>
              <a:rPr lang="en-US" sz="3400" dirty="0">
                <a:latin typeface="Arial" panose="020B0604020202020204" pitchFamily="34" charset="0"/>
                <a:cs typeface="Arial" panose="020B0604020202020204" pitchFamily="34" charset="0"/>
              </a:rPr>
              <a:t>of these properties are provided in </a:t>
            </a:r>
            <a:r>
              <a:rPr lang="en-US" sz="3400" dirty="0">
                <a:solidFill>
                  <a:srgbClr val="FF0000"/>
                </a:solidFill>
                <a:latin typeface="Arial" panose="020B0604020202020204" pitchFamily="34" charset="0"/>
                <a:cs typeface="Arial" panose="020B0604020202020204" pitchFamily="34" charset="0"/>
              </a:rPr>
              <a:t>October/November </a:t>
            </a:r>
            <a:r>
              <a:rPr lang="en-US" sz="3400" dirty="0">
                <a:latin typeface="Arial" panose="020B0604020202020204" pitchFamily="34" charset="0"/>
                <a:cs typeface="Arial" panose="020B0604020202020204" pitchFamily="34" charset="0"/>
              </a:rPr>
              <a:t>and </a:t>
            </a:r>
            <a:r>
              <a:rPr lang="en-US" sz="3400" dirty="0">
                <a:solidFill>
                  <a:srgbClr val="FF0000"/>
                </a:solidFill>
                <a:latin typeface="Arial" panose="020B0604020202020204" pitchFamily="34" charset="0"/>
                <a:cs typeface="Arial" panose="020B0604020202020204" pitchFamily="34" charset="0"/>
              </a:rPr>
              <a:t>Tax Commissioners bill </a:t>
            </a:r>
            <a:r>
              <a:rPr lang="en-US" sz="3400" dirty="0">
                <a:latin typeface="Arial" panose="020B0604020202020204" pitchFamily="34" charset="0"/>
                <a:cs typeface="Arial" panose="020B0604020202020204" pitchFamily="34" charset="0"/>
              </a:rPr>
              <a:t>these </a:t>
            </a:r>
            <a:r>
              <a:rPr lang="en-US" sz="3400" dirty="0">
                <a:solidFill>
                  <a:srgbClr val="FF0000"/>
                </a:solidFill>
                <a:latin typeface="Arial" panose="020B0604020202020204" pitchFamily="34" charset="0"/>
                <a:cs typeface="Arial" panose="020B0604020202020204" pitchFamily="34" charset="0"/>
              </a:rPr>
              <a:t>properties</a:t>
            </a:r>
            <a:r>
              <a:rPr lang="en-US" sz="3400" dirty="0">
                <a:latin typeface="Arial" panose="020B0604020202020204" pitchFamily="34" charset="0"/>
                <a:cs typeface="Arial" panose="020B0604020202020204" pitchFamily="34" charset="0"/>
              </a:rPr>
              <a:t> when they receive the values from the State.</a:t>
            </a: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3505200" y="619573"/>
            <a:ext cx="7620000" cy="738664"/>
          </a:xfrm>
          <a:prstGeom prst="rect">
            <a:avLst/>
          </a:prstGeom>
          <a:noFill/>
        </p:spPr>
        <p:txBody>
          <a:bodyPr wrap="square" rtlCol="0" anchor="ctr">
            <a:spAutoFit/>
          </a:bodyPr>
          <a:lstStyle/>
          <a:p>
            <a:r>
              <a:rPr lang="en-US" sz="4200" b="1" dirty="0">
                <a:solidFill>
                  <a:schemeClr val="bg1"/>
                </a:solidFill>
                <a:latin typeface="Arial" panose="020B0604020202020204" pitchFamily="34" charset="0"/>
                <a:cs typeface="Arial" panose="020B0604020202020204" pitchFamily="34" charset="0"/>
              </a:rPr>
              <a:t>The Public Utility Component</a:t>
            </a:r>
            <a:endParaRPr lang="en-US" sz="4200" dirty="0"/>
          </a:p>
        </p:txBody>
      </p:sp>
      <p:sp>
        <p:nvSpPr>
          <p:cNvPr id="4" name="Slide Number Placeholder 3">
            <a:extLst>
              <a:ext uri="{FF2B5EF4-FFF2-40B4-BE49-F238E27FC236}">
                <a16:creationId xmlns:a16="http://schemas.microsoft.com/office/drawing/2014/main" id="{22D077FB-429E-4E2A-AD63-A3B252B0845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55086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10:</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85000" lnSpcReduction="20000"/>
          </a:bodyPr>
          <a:lstStyle/>
          <a:p>
            <a:pPr lvl="1"/>
            <a:r>
              <a:rPr lang="en-US" sz="3400" dirty="0">
                <a:latin typeface="Arial" panose="020B0604020202020204" pitchFamily="34" charset="0"/>
                <a:cs typeface="Arial" panose="020B0604020202020204" pitchFamily="34" charset="0"/>
              </a:rPr>
              <a:t>Dade County Tax Commissioner sends real and personal </a:t>
            </a:r>
            <a:r>
              <a:rPr lang="en-US" sz="3400" dirty="0">
                <a:solidFill>
                  <a:srgbClr val="FF0000"/>
                </a:solidFill>
                <a:latin typeface="Arial" panose="020B0604020202020204" pitchFamily="34" charset="0"/>
                <a:cs typeface="Arial" panose="020B0604020202020204" pitchFamily="34" charset="0"/>
              </a:rPr>
              <a:t>tax bills </a:t>
            </a:r>
            <a:r>
              <a:rPr lang="en-US" sz="3400" dirty="0">
                <a:latin typeface="Arial" panose="020B0604020202020204" pitchFamily="34" charset="0"/>
                <a:cs typeface="Arial" panose="020B0604020202020204" pitchFamily="34" charset="0"/>
              </a:rPr>
              <a:t>to property owners by </a:t>
            </a:r>
            <a:r>
              <a:rPr lang="en-US" sz="3400" b="1" dirty="0">
                <a:solidFill>
                  <a:srgbClr val="FF0000"/>
                </a:solidFill>
                <a:latin typeface="Arial" panose="020B0604020202020204" pitchFamily="34" charset="0"/>
                <a:cs typeface="Arial" panose="020B0604020202020204" pitchFamily="34" charset="0"/>
              </a:rPr>
              <a:t>September 15th</a:t>
            </a:r>
            <a:r>
              <a:rPr lang="en-US" sz="3400" dirty="0">
                <a:latin typeface="Arial" panose="020B0604020202020204" pitchFamily="34" charset="0"/>
                <a:cs typeface="Arial" panose="020B0604020202020204" pitchFamily="34" charset="0"/>
              </a:rPr>
              <a:t> after the Department of Revenue has </a:t>
            </a:r>
            <a:r>
              <a:rPr lang="en-US" sz="3400" dirty="0">
                <a:solidFill>
                  <a:srgbClr val="FF0000"/>
                </a:solidFill>
                <a:latin typeface="Arial" panose="020B0604020202020204" pitchFamily="34" charset="0"/>
                <a:cs typeface="Arial" panose="020B0604020202020204" pitchFamily="34" charset="0"/>
              </a:rPr>
              <a:t>approved </a:t>
            </a:r>
            <a:r>
              <a:rPr lang="en-US" sz="3400" dirty="0">
                <a:latin typeface="Arial" panose="020B0604020202020204" pitchFamily="34" charset="0"/>
                <a:cs typeface="Arial" panose="020B0604020202020204" pitchFamily="34" charset="0"/>
              </a:rPr>
              <a:t>their </a:t>
            </a:r>
            <a:r>
              <a:rPr lang="en-US" sz="3400" dirty="0">
                <a:solidFill>
                  <a:srgbClr val="FF0000"/>
                </a:solidFill>
                <a:latin typeface="Arial" panose="020B0604020202020204" pitchFamily="34" charset="0"/>
                <a:cs typeface="Arial" panose="020B0604020202020204" pitchFamily="34" charset="0"/>
              </a:rPr>
              <a:t>Digest</a:t>
            </a: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Most counties </a:t>
            </a:r>
            <a:r>
              <a:rPr lang="en-US" sz="3400" dirty="0">
                <a:solidFill>
                  <a:srgbClr val="FF0000"/>
                </a:solidFill>
                <a:latin typeface="Arial" panose="020B0604020202020204" pitchFamily="34" charset="0"/>
                <a:cs typeface="Arial" panose="020B0604020202020204" pitchFamily="34" charset="0"/>
              </a:rPr>
              <a:t>send tax bills </a:t>
            </a:r>
            <a:r>
              <a:rPr lang="en-US" sz="3400" dirty="0">
                <a:latin typeface="Arial" panose="020B0604020202020204" pitchFamily="34" charset="0"/>
                <a:cs typeface="Arial" panose="020B0604020202020204" pitchFamily="34" charset="0"/>
              </a:rPr>
              <a:t>no later than </a:t>
            </a:r>
            <a:r>
              <a:rPr lang="en-US" sz="3400" dirty="0">
                <a:solidFill>
                  <a:srgbClr val="FF0000"/>
                </a:solidFill>
                <a:latin typeface="Arial" panose="020B0604020202020204" pitchFamily="34" charset="0"/>
                <a:cs typeface="Arial" panose="020B0604020202020204" pitchFamily="34" charset="0"/>
              </a:rPr>
              <a:t>October</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Property owners have </a:t>
            </a:r>
            <a:r>
              <a:rPr lang="en-US" sz="3400" dirty="0">
                <a:solidFill>
                  <a:srgbClr val="FF0000"/>
                </a:solidFill>
                <a:latin typeface="Arial" panose="020B0604020202020204" pitchFamily="34" charset="0"/>
                <a:cs typeface="Arial" panose="020B0604020202020204" pitchFamily="34" charset="0"/>
              </a:rPr>
              <a:t>60 days to pay </a:t>
            </a:r>
            <a:r>
              <a:rPr lang="en-US" sz="3400" dirty="0">
                <a:latin typeface="Arial" panose="020B0604020202020204" pitchFamily="34" charset="0"/>
                <a:cs typeface="Arial" panose="020B0604020202020204" pitchFamily="34" charset="0"/>
              </a:rPr>
              <a:t>their property taxes for the year.</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solidFill>
                  <a:srgbClr val="FF0000"/>
                </a:solidFill>
                <a:latin typeface="Arial" panose="020B0604020202020204" pitchFamily="34" charset="0"/>
                <a:cs typeface="Arial" panose="020B0604020202020204" pitchFamily="34" charset="0"/>
              </a:rPr>
              <a:t>Some </a:t>
            </a:r>
            <a:r>
              <a:rPr lang="en-US" sz="3400" dirty="0">
                <a:latin typeface="Arial" panose="020B0604020202020204" pitchFamily="34" charset="0"/>
                <a:cs typeface="Arial" panose="020B0604020202020204" pitchFamily="34" charset="0"/>
              </a:rPr>
              <a:t>Georgia cities bill real and personal property taxes directly after the Digest is approved.  </a:t>
            </a:r>
            <a:r>
              <a:rPr lang="en-US" sz="3400" u="sng" dirty="0">
                <a:latin typeface="Arial" panose="020B0604020202020204" pitchFamily="34" charset="0"/>
                <a:cs typeface="Arial" panose="020B0604020202020204" pitchFamily="34" charset="0"/>
              </a:rPr>
              <a:t>The City of Trenton bills are separate from the County Tax Commissioner’s bill</a:t>
            </a:r>
            <a:r>
              <a:rPr lang="en-US" sz="3400" dirty="0">
                <a:latin typeface="Arial" panose="020B0604020202020204" pitchFamily="34" charset="0"/>
                <a:cs typeface="Arial" panose="020B0604020202020204" pitchFamily="34" charset="0"/>
              </a:rPr>
              <a:t>.</a:t>
            </a: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4074160" y="604185"/>
            <a:ext cx="7020560" cy="787735"/>
          </a:xfrm>
          <a:prstGeom prst="rect">
            <a:avLst/>
          </a:prstGeom>
          <a:noFill/>
        </p:spPr>
        <p:txBody>
          <a:bodyPr wrap="square" rtlCol="0" anchor="ctr">
            <a:spAutoFit/>
          </a:bodyPr>
          <a:lstStyle/>
          <a:p>
            <a:r>
              <a:rPr lang="en-US" sz="4400" b="1" dirty="0">
                <a:solidFill>
                  <a:schemeClr val="bg1"/>
                </a:solidFill>
                <a:latin typeface="Arial" panose="020B0604020202020204" pitchFamily="34" charset="0"/>
                <a:cs typeface="Arial" panose="020B0604020202020204" pitchFamily="34" charset="0"/>
              </a:rPr>
              <a:t>Property Tax Billing</a:t>
            </a:r>
            <a:endParaRPr lang="en-US" sz="4400" dirty="0"/>
          </a:p>
        </p:txBody>
      </p:sp>
      <p:sp>
        <p:nvSpPr>
          <p:cNvPr id="4" name="Slide Number Placeholder 3">
            <a:extLst>
              <a:ext uri="{FF2B5EF4-FFF2-40B4-BE49-F238E27FC236}">
                <a16:creationId xmlns:a16="http://schemas.microsoft.com/office/drawing/2014/main" id="{99764D09-073F-47A3-A372-E1C0C1FC5F69}"/>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56296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r>
              <a:rPr lang="en-US" sz="4400" b="1" dirty="0">
                <a:solidFill>
                  <a:schemeClr val="bg1"/>
                </a:solidFill>
                <a:latin typeface="Arial Black" panose="020B0A04020102020204" pitchFamily="34" charset="0"/>
              </a:rPr>
              <a:t>STEP 11:</a:t>
            </a:r>
            <a:endParaRPr lang="en-US" sz="4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400" dirty="0">
                <a:solidFill>
                  <a:srgbClr val="FF0000"/>
                </a:solidFill>
                <a:latin typeface="Arial" panose="020B0604020202020204" pitchFamily="34" charset="0"/>
                <a:cs typeface="Arial" panose="020B0604020202020204" pitchFamily="34" charset="0"/>
              </a:rPr>
              <a:t>Timber</a:t>
            </a:r>
            <a:r>
              <a:rPr lang="en-US" sz="3400" dirty="0">
                <a:latin typeface="Arial" panose="020B0604020202020204" pitchFamily="34" charset="0"/>
                <a:cs typeface="Arial" panose="020B0604020202020204" pitchFamily="34" charset="0"/>
              </a:rPr>
              <a:t> that is harvested is </a:t>
            </a:r>
            <a:r>
              <a:rPr lang="en-US" sz="3400" dirty="0">
                <a:solidFill>
                  <a:srgbClr val="FF0000"/>
                </a:solidFill>
                <a:latin typeface="Arial" panose="020B0604020202020204" pitchFamily="34" charset="0"/>
                <a:cs typeface="Arial" panose="020B0604020202020204" pitchFamily="34" charset="0"/>
              </a:rPr>
              <a:t>taxed</a:t>
            </a:r>
            <a:r>
              <a:rPr lang="en-US" sz="3400" dirty="0">
                <a:latin typeface="Arial" panose="020B0604020202020204" pitchFamily="34" charset="0"/>
                <a:cs typeface="Arial" panose="020B0604020202020204" pitchFamily="34" charset="0"/>
              </a:rPr>
              <a:t> at </a:t>
            </a:r>
            <a:r>
              <a:rPr lang="en-US" sz="3400" dirty="0">
                <a:solidFill>
                  <a:srgbClr val="FF0000"/>
                </a:solidFill>
                <a:latin typeface="Arial" panose="020B0604020202020204" pitchFamily="34" charset="0"/>
                <a:cs typeface="Arial" panose="020B0604020202020204" pitchFamily="34" charset="0"/>
              </a:rPr>
              <a:t>100%</a:t>
            </a:r>
            <a:r>
              <a:rPr lang="en-US" sz="3400" dirty="0">
                <a:latin typeface="Arial" panose="020B0604020202020204" pitchFamily="34" charset="0"/>
                <a:cs typeface="Arial" panose="020B0604020202020204" pitchFamily="34" charset="0"/>
              </a:rPr>
              <a:t> of fair market value when it is sold.</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solidFill>
                <a:srgbClr val="FF0000"/>
              </a:solidFill>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Property taxes for timber are usually </a:t>
            </a:r>
            <a:r>
              <a:rPr lang="en-US" sz="3400" dirty="0">
                <a:solidFill>
                  <a:srgbClr val="FF0000"/>
                </a:solidFill>
                <a:latin typeface="Arial" panose="020B0604020202020204" pitchFamily="34" charset="0"/>
                <a:cs typeface="Arial" panose="020B0604020202020204" pitchFamily="34" charset="0"/>
              </a:rPr>
              <a:t>billed quarterly </a:t>
            </a:r>
            <a:r>
              <a:rPr lang="en-US" sz="3400" dirty="0">
                <a:latin typeface="Arial" panose="020B0604020202020204" pitchFamily="34" charset="0"/>
                <a:cs typeface="Arial" panose="020B0604020202020204" pitchFamily="34" charset="0"/>
              </a:rPr>
              <a:t>based on the millage rate levied by the taxing authority in the prior year.</a:t>
            </a:r>
            <a:endParaRPr lang="en-US" sz="3400" dirty="0">
              <a:solidFill>
                <a:srgbClr val="FF0000"/>
              </a:solidFill>
              <a:latin typeface="Arial" panose="020B0604020202020204" pitchFamily="34" charset="0"/>
              <a:cs typeface="Arial" panose="020B0604020202020204" pitchFamily="34" charset="0"/>
            </a:endParaRPr>
          </a:p>
          <a:p>
            <a:pPr marL="201168" lvl="1" indent="0">
              <a:buNone/>
            </a:pPr>
            <a:endParaRPr lang="en-US" sz="9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4C839F-C96A-4666-9A2D-0B792EB3F7A3}"/>
              </a:ext>
            </a:extLst>
          </p:cNvPr>
          <p:cNvSpPr txBox="1"/>
          <p:nvPr/>
        </p:nvSpPr>
        <p:spPr>
          <a:xfrm>
            <a:off x="4074160" y="613332"/>
            <a:ext cx="7020560" cy="769441"/>
          </a:xfrm>
          <a:prstGeom prst="rect">
            <a:avLst/>
          </a:prstGeom>
          <a:noFill/>
        </p:spPr>
        <p:txBody>
          <a:bodyPr wrap="square" rtlCol="0" anchor="ctr">
            <a:spAutoFit/>
          </a:bodyPr>
          <a:lstStyle/>
          <a:p>
            <a:r>
              <a:rPr lang="en-US" sz="4400" b="1" dirty="0">
                <a:solidFill>
                  <a:schemeClr val="bg1"/>
                </a:solidFill>
                <a:latin typeface="Arial" panose="020B0604020202020204" pitchFamily="34" charset="0"/>
                <a:cs typeface="Arial" panose="020B0604020202020204" pitchFamily="34" charset="0"/>
              </a:rPr>
              <a:t>The Timber Component</a:t>
            </a:r>
            <a:endParaRPr lang="en-US" sz="4400" dirty="0"/>
          </a:p>
        </p:txBody>
      </p:sp>
      <p:sp>
        <p:nvSpPr>
          <p:cNvPr id="4" name="Slide Number Placeholder 3">
            <a:extLst>
              <a:ext uri="{FF2B5EF4-FFF2-40B4-BE49-F238E27FC236}">
                <a16:creationId xmlns:a16="http://schemas.microsoft.com/office/drawing/2014/main" id="{16202A67-69D7-474E-BF0D-69FD2BF96F0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668567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Consolidation Report</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85000" lnSpcReduction="10000"/>
          </a:bodyPr>
          <a:lstStyle/>
          <a:p>
            <a:pPr lvl="1"/>
            <a:r>
              <a:rPr lang="en-US" sz="3400" dirty="0">
                <a:latin typeface="Arial" panose="020B0604020202020204" pitchFamily="34" charset="0"/>
                <a:cs typeface="Arial" panose="020B0604020202020204" pitchFamily="34" charset="0"/>
              </a:rPr>
              <a:t>There is a </a:t>
            </a:r>
            <a:r>
              <a:rPr lang="en-US" sz="3400" dirty="0">
                <a:solidFill>
                  <a:srgbClr val="FF0000"/>
                </a:solidFill>
                <a:latin typeface="Arial" panose="020B0604020202020204" pitchFamily="34" charset="0"/>
                <a:cs typeface="Arial" panose="020B0604020202020204" pitchFamily="34" charset="0"/>
              </a:rPr>
              <a:t>Consolidation Report </a:t>
            </a:r>
            <a:r>
              <a:rPr lang="en-US" sz="3400" dirty="0">
                <a:latin typeface="Arial" panose="020B0604020202020204" pitchFamily="34" charset="0"/>
                <a:cs typeface="Arial" panose="020B0604020202020204" pitchFamily="34" charset="0"/>
              </a:rPr>
              <a:t>for each Tax District in the County (</a:t>
            </a:r>
            <a:r>
              <a:rPr lang="en-US" sz="3400" u="sng" dirty="0">
                <a:latin typeface="Arial" panose="020B0604020202020204" pitchFamily="34" charset="0"/>
                <a:cs typeface="Arial" panose="020B0604020202020204" pitchFamily="34" charset="0"/>
              </a:rPr>
              <a:t>Unincorporated</a:t>
            </a:r>
            <a:r>
              <a:rPr lang="en-US" sz="3400" dirty="0">
                <a:latin typeface="Arial" panose="020B0604020202020204" pitchFamily="34" charset="0"/>
                <a:cs typeface="Arial" panose="020B0604020202020204" pitchFamily="34" charset="0"/>
              </a:rPr>
              <a:t> Area, City of Trenton aka the </a:t>
            </a:r>
            <a:r>
              <a:rPr lang="en-US" sz="3400" u="sng" dirty="0">
                <a:latin typeface="Arial" panose="020B0604020202020204" pitchFamily="34" charset="0"/>
                <a:cs typeface="Arial" panose="020B0604020202020204" pitchFamily="34" charset="0"/>
              </a:rPr>
              <a:t>Incorporated Area</a:t>
            </a:r>
            <a:r>
              <a:rPr lang="en-US" sz="3400" dirty="0">
                <a:latin typeface="Arial" panose="020B0604020202020204" pitchFamily="34" charset="0"/>
                <a:cs typeface="Arial" panose="020B0604020202020204" pitchFamily="34" charset="0"/>
              </a:rPr>
              <a:t>, the </a:t>
            </a:r>
            <a:r>
              <a:rPr lang="en-US" sz="3400" u="sng" dirty="0">
                <a:latin typeface="Arial" panose="020B0604020202020204" pitchFamily="34" charset="0"/>
                <a:cs typeface="Arial" panose="020B0604020202020204" pitchFamily="34" charset="0"/>
              </a:rPr>
              <a:t>Board of Education</a:t>
            </a:r>
            <a:r>
              <a:rPr lang="en-US" sz="3400" dirty="0">
                <a:latin typeface="Arial" panose="020B0604020202020204" pitchFamily="34" charset="0"/>
                <a:cs typeface="Arial" panose="020B0604020202020204" pitchFamily="34" charset="0"/>
              </a:rPr>
              <a:t> and Industrial Development Authority)</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solidFill>
                  <a:srgbClr val="FF0000"/>
                </a:solidFill>
                <a:latin typeface="Arial" panose="020B0604020202020204" pitchFamily="34" charset="0"/>
                <a:cs typeface="Arial" panose="020B0604020202020204" pitchFamily="34" charset="0"/>
              </a:rPr>
              <a:t>M&amp;O</a:t>
            </a:r>
            <a:r>
              <a:rPr lang="en-US" sz="3400" dirty="0">
                <a:latin typeface="Arial" panose="020B0604020202020204" pitchFamily="34" charset="0"/>
                <a:cs typeface="Arial" panose="020B0604020202020204" pitchFamily="34" charset="0"/>
              </a:rPr>
              <a:t> (Maintenance and Operations) is the historical term for the </a:t>
            </a:r>
            <a:r>
              <a:rPr lang="en-US" sz="3400" dirty="0">
                <a:solidFill>
                  <a:srgbClr val="FF0000"/>
                </a:solidFill>
                <a:latin typeface="Arial" panose="020B0604020202020204" pitchFamily="34" charset="0"/>
                <a:cs typeface="Arial" panose="020B0604020202020204" pitchFamily="34" charset="0"/>
              </a:rPr>
              <a:t>General Fund </a:t>
            </a:r>
            <a:r>
              <a:rPr lang="en-US" sz="3400" dirty="0">
                <a:latin typeface="Arial" panose="020B0604020202020204" pitchFamily="34" charset="0"/>
                <a:cs typeface="Arial" panose="020B0604020202020204" pitchFamily="34" charset="0"/>
              </a:rPr>
              <a:t>tax levy or millage rate.</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solidFill>
                  <a:srgbClr val="FF0000"/>
                </a:solidFill>
                <a:latin typeface="Arial" panose="020B0604020202020204" pitchFamily="34" charset="0"/>
                <a:cs typeface="Arial" panose="020B0604020202020204" pitchFamily="34" charset="0"/>
              </a:rPr>
              <a:t>Bond</a:t>
            </a:r>
            <a:r>
              <a:rPr lang="en-US" sz="3400" dirty="0">
                <a:latin typeface="Arial" panose="020B0604020202020204" pitchFamily="34" charset="0"/>
                <a:cs typeface="Arial" panose="020B0604020202020204" pitchFamily="34" charset="0"/>
              </a:rPr>
              <a:t> is the special levy for any </a:t>
            </a:r>
            <a:r>
              <a:rPr lang="en-US" sz="3400" dirty="0">
                <a:solidFill>
                  <a:srgbClr val="FF0000"/>
                </a:solidFill>
                <a:latin typeface="Arial" panose="020B0604020202020204" pitchFamily="34" charset="0"/>
                <a:cs typeface="Arial" panose="020B0604020202020204" pitchFamily="34" charset="0"/>
              </a:rPr>
              <a:t>General Obligation </a:t>
            </a:r>
            <a:r>
              <a:rPr lang="en-US" sz="3400" dirty="0">
                <a:latin typeface="Arial" panose="020B0604020202020204" pitchFamily="34" charset="0"/>
                <a:cs typeface="Arial" panose="020B0604020202020204" pitchFamily="34" charset="0"/>
              </a:rPr>
              <a:t>(GO) levy authorized by the County, City, School District or IDA.</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list of </a:t>
            </a:r>
            <a:r>
              <a:rPr lang="en-US" sz="3400" dirty="0">
                <a:solidFill>
                  <a:srgbClr val="FF0000"/>
                </a:solidFill>
                <a:latin typeface="Arial" panose="020B0604020202020204" pitchFamily="34" charset="0"/>
                <a:cs typeface="Arial" panose="020B0604020202020204" pitchFamily="34" charset="0"/>
              </a:rPr>
              <a:t>exemptions</a:t>
            </a:r>
            <a:r>
              <a:rPr lang="en-US" sz="3400" dirty="0">
                <a:latin typeface="Arial" panose="020B0604020202020204" pitchFamily="34" charset="0"/>
                <a:cs typeface="Arial" panose="020B0604020202020204" pitchFamily="34" charset="0"/>
              </a:rPr>
              <a:t> is different from M&amp;O and Bond.</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81418B-2021-4EF3-AE9C-711031FF368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088254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Rollbacks, Reductions, and Other Provisions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400" dirty="0">
                <a:latin typeface="Arial" panose="020B0604020202020204" pitchFamily="34" charset="0"/>
                <a:cs typeface="Arial" panose="020B0604020202020204" pitchFamily="34" charset="0"/>
              </a:rPr>
              <a:t>Georgia Law requires that local governments reflect or calculate and report </a:t>
            </a:r>
            <a:r>
              <a:rPr lang="en-US" sz="3400" dirty="0">
                <a:solidFill>
                  <a:srgbClr val="FF0000"/>
                </a:solidFill>
                <a:latin typeface="Arial" panose="020B0604020202020204" pitchFamily="34" charset="0"/>
                <a:cs typeface="Arial" panose="020B0604020202020204" pitchFamily="34" charset="0"/>
              </a:rPr>
              <a:t>three rollbacks </a:t>
            </a:r>
            <a:r>
              <a:rPr lang="en-US" sz="3400" dirty="0">
                <a:latin typeface="Arial" panose="020B0604020202020204" pitchFamily="34" charset="0"/>
                <a:cs typeface="Arial" panose="020B0604020202020204" pitchFamily="34" charset="0"/>
              </a:rPr>
              <a:t>or reductions of property taxes each year.</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Listed in the </a:t>
            </a:r>
            <a:r>
              <a:rPr lang="en-US" sz="3400" b="1" u="sng" dirty="0">
                <a:latin typeface="Arial" panose="020B0604020202020204" pitchFamily="34" charset="0"/>
                <a:cs typeface="Arial" panose="020B0604020202020204" pitchFamily="34" charset="0"/>
              </a:rPr>
              <a:t>order of adoption</a:t>
            </a:r>
            <a:r>
              <a:rPr lang="en-US" sz="3400" b="1" dirty="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by Georgia Law:</a:t>
            </a:r>
          </a:p>
          <a:p>
            <a:pPr lvl="2">
              <a:buFont typeface="Wingdings" panose="05000000000000000000" pitchFamily="2" charset="2"/>
              <a:buChar char="Ø"/>
            </a:pPr>
            <a:r>
              <a:rPr lang="en-US" sz="3000" dirty="0">
                <a:latin typeface="Arial" panose="020B0604020202020204" pitchFamily="34" charset="0"/>
                <a:cs typeface="Arial" panose="020B0604020202020204" pitchFamily="34" charset="0"/>
              </a:rPr>
              <a:t>Local Option Sales Tax (</a:t>
            </a:r>
            <a:r>
              <a:rPr lang="en-US" sz="3000" dirty="0">
                <a:solidFill>
                  <a:srgbClr val="FF0000"/>
                </a:solidFill>
                <a:latin typeface="Arial" panose="020B0604020202020204" pitchFamily="34" charset="0"/>
                <a:cs typeface="Arial" panose="020B0604020202020204" pitchFamily="34" charset="0"/>
              </a:rPr>
              <a:t>LOST</a:t>
            </a:r>
            <a:r>
              <a:rPr lang="en-US" sz="3000" dirty="0">
                <a:latin typeface="Arial" panose="020B0604020202020204" pitchFamily="34" charset="0"/>
                <a:cs typeface="Arial" panose="020B0604020202020204" pitchFamily="34" charset="0"/>
              </a:rPr>
              <a:t>) Rollback</a:t>
            </a:r>
          </a:p>
          <a:p>
            <a:pPr lvl="2">
              <a:buFont typeface="Wingdings" panose="05000000000000000000" pitchFamily="2" charset="2"/>
              <a:buChar char="Ø"/>
            </a:pPr>
            <a:r>
              <a:rPr lang="en-US" sz="3000" dirty="0">
                <a:solidFill>
                  <a:srgbClr val="FF0000"/>
                </a:solidFill>
                <a:latin typeface="Arial" panose="020B0604020202020204" pitchFamily="34" charset="0"/>
                <a:cs typeface="Arial" panose="020B0604020202020204" pitchFamily="34" charset="0"/>
              </a:rPr>
              <a:t>Insurance Premiums Tax </a:t>
            </a:r>
            <a:r>
              <a:rPr lang="en-US" sz="3000" dirty="0">
                <a:latin typeface="Arial" panose="020B0604020202020204" pitchFamily="34" charset="0"/>
                <a:cs typeface="Arial" panose="020B0604020202020204" pitchFamily="34" charset="0"/>
              </a:rPr>
              <a:t>Rollbacks (for counties)</a:t>
            </a:r>
          </a:p>
          <a:p>
            <a:pPr lvl="2">
              <a:buFont typeface="Wingdings" panose="05000000000000000000" pitchFamily="2" charset="2"/>
              <a:buChar char="Ø"/>
            </a:pPr>
            <a:r>
              <a:rPr lang="en-US" sz="3000" dirty="0">
                <a:solidFill>
                  <a:srgbClr val="FF0000"/>
                </a:solidFill>
                <a:latin typeface="Arial" panose="020B0604020202020204" pitchFamily="34" charset="0"/>
                <a:cs typeface="Arial" panose="020B0604020202020204" pitchFamily="34" charset="0"/>
              </a:rPr>
              <a:t>Taxpayer Bill of Rights (TBOR) Reduction</a:t>
            </a:r>
          </a:p>
        </p:txBody>
      </p:sp>
      <p:sp>
        <p:nvSpPr>
          <p:cNvPr id="4" name="Slide Number Placeholder 3">
            <a:extLst>
              <a:ext uri="{FF2B5EF4-FFF2-40B4-BE49-F238E27FC236}">
                <a16:creationId xmlns:a16="http://schemas.microsoft.com/office/drawing/2014/main" id="{533FA66C-420F-4D85-AEFF-0F1A919AF89A}"/>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731588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Local Option Sales Tax Rollback</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10000"/>
          </a:bodyPr>
          <a:lstStyle/>
          <a:p>
            <a:pPr lvl="1"/>
            <a:r>
              <a:rPr lang="en-US" sz="3400" dirty="0">
                <a:latin typeface="Arial" panose="020B0604020202020204" pitchFamily="34" charset="0"/>
                <a:cs typeface="Arial" panose="020B0604020202020204" pitchFamily="34" charset="0"/>
              </a:rPr>
              <a:t>All Georgia cities and counties are required by OCGA §  48-8-91 to </a:t>
            </a:r>
            <a:r>
              <a:rPr lang="en-US" sz="3400" dirty="0">
                <a:solidFill>
                  <a:srgbClr val="FF0000"/>
                </a:solidFill>
                <a:latin typeface="Arial" panose="020B0604020202020204" pitchFamily="34" charset="0"/>
                <a:cs typeface="Arial" panose="020B0604020202020204" pitchFamily="34" charset="0"/>
              </a:rPr>
              <a:t>rollback</a:t>
            </a:r>
            <a:r>
              <a:rPr lang="en-US" sz="3400" dirty="0">
                <a:latin typeface="Arial" panose="020B0604020202020204" pitchFamily="34" charset="0"/>
                <a:cs typeface="Arial" panose="020B0604020202020204" pitchFamily="34" charset="0"/>
              </a:rPr>
              <a:t> their General Fund (M&amp;O) millage rate to reflect Property Taxes as if the </a:t>
            </a:r>
            <a:r>
              <a:rPr lang="en-US" sz="3400" dirty="0">
                <a:solidFill>
                  <a:srgbClr val="FF0000"/>
                </a:solidFill>
                <a:latin typeface="Arial" panose="020B0604020202020204" pitchFamily="34" charset="0"/>
                <a:cs typeface="Arial" panose="020B0604020202020204" pitchFamily="34" charset="0"/>
              </a:rPr>
              <a:t>Local Option Sales Tax</a:t>
            </a:r>
            <a:r>
              <a:rPr lang="en-US" sz="3400" dirty="0">
                <a:latin typeface="Arial" panose="020B0604020202020204" pitchFamily="34" charset="0"/>
                <a:cs typeface="Arial" panose="020B0604020202020204" pitchFamily="34" charset="0"/>
              </a:rPr>
              <a:t> was not collected.</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City and County governments develop their budgets with the revenue from the local option sales tax included and then provide rollback information to property owners on their annual tax bill stated in </a:t>
            </a:r>
            <a:r>
              <a:rPr lang="en-US" sz="3400" dirty="0">
                <a:solidFill>
                  <a:srgbClr val="FF0000"/>
                </a:solidFill>
                <a:latin typeface="Arial" panose="020B0604020202020204" pitchFamily="34" charset="0"/>
                <a:cs typeface="Arial" panose="020B0604020202020204" pitchFamily="34" charset="0"/>
              </a:rPr>
              <a:t>dollars</a:t>
            </a:r>
            <a:r>
              <a:rPr lang="en-US" sz="3400" dirty="0">
                <a:latin typeface="Arial" panose="020B0604020202020204" pitchFamily="34" charset="0"/>
                <a:cs typeface="Arial" panose="020B0604020202020204" pitchFamily="34" charset="0"/>
              </a:rPr>
              <a:t> and also as a </a:t>
            </a:r>
            <a:r>
              <a:rPr lang="en-US" sz="3400" dirty="0">
                <a:solidFill>
                  <a:srgbClr val="FF0000"/>
                </a:solidFill>
                <a:latin typeface="Arial" panose="020B0604020202020204" pitchFamily="34" charset="0"/>
                <a:cs typeface="Arial" panose="020B0604020202020204" pitchFamily="34" charset="0"/>
              </a:rPr>
              <a:t>reduction of the millage rate</a:t>
            </a:r>
            <a:r>
              <a:rPr lang="en-US" sz="3400" dirty="0">
                <a:latin typeface="Arial" panose="020B0604020202020204" pitchFamily="34" charset="0"/>
                <a:cs typeface="Arial" panose="020B0604020202020204" pitchFamily="34" charset="0"/>
              </a:rPr>
              <a:t>.</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4FABC3B-9804-4AFA-928F-2B2A540DE016}"/>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01402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Key Terms for Property Taxes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85000" lnSpcReduction="20000"/>
          </a:bodyPr>
          <a:lstStyle/>
          <a:p>
            <a:pPr marL="201168" lvl="1" indent="0">
              <a:buNone/>
            </a:pPr>
            <a:r>
              <a:rPr lang="en-US" sz="3400" b="1" dirty="0">
                <a:solidFill>
                  <a:srgbClr val="FF0000"/>
                </a:solidFill>
                <a:latin typeface="Arial" panose="020B0604020202020204" pitchFamily="34" charset="0"/>
                <a:cs typeface="Arial" panose="020B0604020202020204" pitchFamily="34" charset="0"/>
              </a:rPr>
              <a:t>Tax Commissioner </a:t>
            </a:r>
            <a:r>
              <a:rPr lang="en-US" sz="3400" dirty="0">
                <a:latin typeface="Arial" panose="020B0604020202020204" pitchFamily="34" charset="0"/>
                <a:cs typeface="Arial" panose="020B0604020202020204" pitchFamily="34" charset="0"/>
              </a:rPr>
              <a:t>– The tax receiver or tax commissioner shall further identify the properties listed on the digest by use of a two-digit code, the first character of which shall designate the property classification and the second character of which shall designate the stratum.  (see page 19 attached document).  The digest for each county is based on the valuations derived by the assessors (aka property appraisers).  The tax commissioner then multiplies each parcel of property’s assessment by the millage rate to determine the amount of tax.  The tax commissioner mails the tax bill to the property owner and collects the tax, assessing additional penalties for late payment.</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671F60-8317-40C9-AC81-064BC3C946F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726909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Calculating the LOST Rollback</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a:bodyPr>
          <a:lstStyle/>
          <a:p>
            <a:pPr lvl="1"/>
            <a:r>
              <a:rPr lang="en-US" sz="3400" dirty="0">
                <a:latin typeface="Arial" panose="020B0604020202020204" pitchFamily="34" charset="0"/>
                <a:cs typeface="Arial" panose="020B0604020202020204" pitchFamily="34" charset="0"/>
              </a:rPr>
              <a:t>First obtain the </a:t>
            </a:r>
            <a:r>
              <a:rPr lang="en-US" sz="3400" dirty="0">
                <a:solidFill>
                  <a:srgbClr val="FF0000"/>
                </a:solidFill>
                <a:latin typeface="Arial" panose="020B0604020202020204" pitchFamily="34" charset="0"/>
                <a:cs typeface="Arial" panose="020B0604020202020204" pitchFamily="34" charset="0"/>
              </a:rPr>
              <a:t>amount</a:t>
            </a:r>
            <a:r>
              <a:rPr lang="en-US" sz="3400" dirty="0">
                <a:latin typeface="Arial" panose="020B0604020202020204" pitchFamily="34" charset="0"/>
                <a:cs typeface="Arial" panose="020B0604020202020204" pitchFamily="34" charset="0"/>
              </a:rPr>
              <a:t> of </a:t>
            </a:r>
            <a:r>
              <a:rPr lang="en-US" sz="3400" dirty="0">
                <a:solidFill>
                  <a:srgbClr val="FF0000"/>
                </a:solidFill>
                <a:latin typeface="Arial" panose="020B0604020202020204" pitchFamily="34" charset="0"/>
                <a:cs typeface="Arial" panose="020B0604020202020204" pitchFamily="34" charset="0"/>
              </a:rPr>
              <a:t>LOST</a:t>
            </a:r>
            <a:r>
              <a:rPr lang="en-US" sz="3400" dirty="0">
                <a:latin typeface="Arial" panose="020B0604020202020204" pitchFamily="34" charset="0"/>
                <a:cs typeface="Arial" panose="020B0604020202020204" pitchFamily="34" charset="0"/>
              </a:rPr>
              <a:t> collected in Dade County for the </a:t>
            </a:r>
            <a:r>
              <a:rPr lang="en-US" sz="3400" u="sng" dirty="0">
                <a:latin typeface="Arial" panose="020B0604020202020204" pitchFamily="34" charset="0"/>
                <a:cs typeface="Arial" panose="020B0604020202020204" pitchFamily="34" charset="0"/>
              </a:rPr>
              <a:t>previous </a:t>
            </a:r>
            <a:r>
              <a:rPr lang="en-US" sz="3400" b="1" u="sng" dirty="0">
                <a:latin typeface="Arial" panose="020B0604020202020204" pitchFamily="34" charset="0"/>
                <a:cs typeface="Arial" panose="020B0604020202020204" pitchFamily="34" charset="0"/>
              </a:rPr>
              <a:t>calendar</a:t>
            </a:r>
            <a:r>
              <a:rPr lang="en-US" sz="3400" u="sng" dirty="0">
                <a:latin typeface="Arial" panose="020B0604020202020204" pitchFamily="34" charset="0"/>
                <a:cs typeface="Arial" panose="020B0604020202020204" pitchFamily="34" charset="0"/>
              </a:rPr>
              <a:t> year</a:t>
            </a:r>
            <a:r>
              <a:rPr lang="en-US" sz="3400" dirty="0">
                <a:latin typeface="Arial" panose="020B0604020202020204" pitchFamily="34" charset="0"/>
                <a:cs typeface="Arial" panose="020B0604020202020204" pitchFamily="34" charset="0"/>
              </a:rPr>
              <a:t> from the Department of Revenue’s website.</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Second, </a:t>
            </a:r>
            <a:r>
              <a:rPr lang="en-US" sz="3400" dirty="0">
                <a:solidFill>
                  <a:srgbClr val="FF0000"/>
                </a:solidFill>
                <a:latin typeface="Arial" panose="020B0604020202020204" pitchFamily="34" charset="0"/>
                <a:cs typeface="Arial" panose="020B0604020202020204" pitchFamily="34" charset="0"/>
              </a:rPr>
              <a:t>locate</a:t>
            </a:r>
            <a:r>
              <a:rPr lang="en-US" sz="3400" dirty="0">
                <a:latin typeface="Arial" panose="020B0604020202020204" pitchFamily="34" charset="0"/>
                <a:cs typeface="Arial" panose="020B0604020202020204" pitchFamily="34" charset="0"/>
              </a:rPr>
              <a:t> the </a:t>
            </a:r>
            <a:r>
              <a:rPr lang="en-US" sz="3400" dirty="0">
                <a:solidFill>
                  <a:srgbClr val="FF0000"/>
                </a:solidFill>
                <a:latin typeface="Arial" panose="020B0604020202020204" pitchFamily="34" charset="0"/>
                <a:cs typeface="Arial" panose="020B0604020202020204" pitchFamily="34" charset="0"/>
              </a:rPr>
              <a:t>Property Tax Digest </a:t>
            </a:r>
            <a:r>
              <a:rPr lang="en-US" sz="3400" dirty="0">
                <a:latin typeface="Arial" panose="020B0604020202020204" pitchFamily="34" charset="0"/>
                <a:cs typeface="Arial" panose="020B0604020202020204" pitchFamily="34" charset="0"/>
              </a:rPr>
              <a:t>total amount (the total taxable value of all property in Dade County from the Consolidation Report).  This is the same amount that will be included in the Digest Submission to the Department of Revenue.</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89EAD6-D425-4A83-B37A-9BB19B70F771}"/>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924420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Final Step for the LOST Rollback</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400" dirty="0">
                <a:latin typeface="Arial" panose="020B0604020202020204" pitchFamily="34" charset="0"/>
                <a:cs typeface="Arial" panose="020B0604020202020204" pitchFamily="34" charset="0"/>
              </a:rPr>
              <a:t>The </a:t>
            </a:r>
            <a:r>
              <a:rPr lang="en-US" sz="3400" dirty="0">
                <a:solidFill>
                  <a:srgbClr val="FF0000"/>
                </a:solidFill>
                <a:latin typeface="Arial" panose="020B0604020202020204" pitchFamily="34" charset="0"/>
                <a:cs typeface="Arial" panose="020B0604020202020204" pitchFamily="34" charset="0"/>
              </a:rPr>
              <a:t>gross millage rate </a:t>
            </a:r>
            <a:r>
              <a:rPr lang="en-US" sz="3400" dirty="0">
                <a:latin typeface="Arial" panose="020B0604020202020204" pitchFamily="34" charset="0"/>
                <a:cs typeface="Arial" panose="020B0604020202020204" pitchFamily="34" charset="0"/>
              </a:rPr>
              <a:t>and the </a:t>
            </a:r>
            <a:r>
              <a:rPr lang="en-US" sz="3400" dirty="0">
                <a:solidFill>
                  <a:srgbClr val="FF0000"/>
                </a:solidFill>
                <a:latin typeface="Arial" panose="020B0604020202020204" pitchFamily="34" charset="0"/>
                <a:cs typeface="Arial" panose="020B0604020202020204" pitchFamily="34" charset="0"/>
              </a:rPr>
              <a:t>LOST millage rate rollback </a:t>
            </a:r>
            <a:r>
              <a:rPr lang="en-US" sz="3400" dirty="0">
                <a:latin typeface="Arial" panose="020B0604020202020204" pitchFamily="34" charset="0"/>
                <a:cs typeface="Arial" panose="020B0604020202020204" pitchFamily="34" charset="0"/>
              </a:rPr>
              <a:t>are reported to the Department of Revenue in columns 4 and 5 of the PT-35 form used by counties or the PT-38 form used by cities that is signed by the chief elected official of the government.</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BABA63F-4148-46B2-96FB-3899E53A22F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180390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Premiums Tax Rollback </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a:bodyPr>
          <a:lstStyle/>
          <a:p>
            <a:pPr lvl="1"/>
            <a:r>
              <a:rPr lang="en-US" sz="3400" dirty="0">
                <a:latin typeface="Arial" panose="020B0604020202020204" pitchFamily="34" charset="0"/>
                <a:cs typeface="Arial" panose="020B0604020202020204" pitchFamily="34" charset="0"/>
              </a:rPr>
              <a:t>State law (OCGA § 33-8-8.3) requires that the </a:t>
            </a:r>
            <a:r>
              <a:rPr lang="en-US" sz="3400" dirty="0">
                <a:solidFill>
                  <a:srgbClr val="FF0000"/>
                </a:solidFill>
                <a:latin typeface="Arial" panose="020B0604020202020204" pitchFamily="34" charset="0"/>
                <a:cs typeface="Arial" panose="020B0604020202020204" pitchFamily="34" charset="0"/>
              </a:rPr>
              <a:t>proceeds</a:t>
            </a:r>
            <a:r>
              <a:rPr lang="en-US" sz="3400" dirty="0">
                <a:latin typeface="Arial" panose="020B0604020202020204" pitchFamily="34" charset="0"/>
                <a:cs typeface="Arial" panose="020B0604020202020204" pitchFamily="34" charset="0"/>
              </a:rPr>
              <a:t> from the </a:t>
            </a:r>
            <a:r>
              <a:rPr lang="en-US" sz="3400" dirty="0">
                <a:solidFill>
                  <a:srgbClr val="FF0000"/>
                </a:solidFill>
                <a:latin typeface="Arial" panose="020B0604020202020204" pitchFamily="34" charset="0"/>
                <a:cs typeface="Arial" panose="020B0604020202020204" pitchFamily="34" charset="0"/>
              </a:rPr>
              <a:t>insurance premiums tax </a:t>
            </a:r>
            <a:r>
              <a:rPr lang="en-US" sz="3400" dirty="0">
                <a:latin typeface="Arial" panose="020B0604020202020204" pitchFamily="34" charset="0"/>
                <a:cs typeface="Arial" panose="020B0604020202020204" pitchFamily="34" charset="0"/>
              </a:rPr>
              <a:t>be used to benefit unincorporated residents and property owners.</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Therefore, counties are required to </a:t>
            </a:r>
            <a:r>
              <a:rPr lang="en-US" sz="3400" dirty="0">
                <a:solidFill>
                  <a:srgbClr val="FF0000"/>
                </a:solidFill>
                <a:latin typeface="Arial" panose="020B0604020202020204" pitchFamily="34" charset="0"/>
                <a:cs typeface="Arial" panose="020B0604020202020204" pitchFamily="34" charset="0"/>
              </a:rPr>
              <a:t>rollback</a:t>
            </a:r>
            <a:r>
              <a:rPr lang="en-US" sz="3400" dirty="0">
                <a:latin typeface="Arial" panose="020B0604020202020204" pitchFamily="34" charset="0"/>
                <a:cs typeface="Arial" panose="020B0604020202020204" pitchFamily="34" charset="0"/>
              </a:rPr>
              <a:t> the </a:t>
            </a:r>
            <a:r>
              <a:rPr lang="en-US" sz="3400" dirty="0">
                <a:solidFill>
                  <a:srgbClr val="FF0000"/>
                </a:solidFill>
                <a:latin typeface="Arial" panose="020B0604020202020204" pitchFamily="34" charset="0"/>
                <a:cs typeface="Arial" panose="020B0604020202020204" pitchFamily="34" charset="0"/>
              </a:rPr>
              <a:t>property taxes </a:t>
            </a:r>
            <a:r>
              <a:rPr lang="en-US" sz="3400" dirty="0">
                <a:latin typeface="Arial" panose="020B0604020202020204" pitchFamily="34" charset="0"/>
                <a:cs typeface="Arial" panose="020B0604020202020204" pitchFamily="34" charset="0"/>
              </a:rPr>
              <a:t>of </a:t>
            </a:r>
            <a:r>
              <a:rPr lang="en-US" sz="3400" dirty="0">
                <a:solidFill>
                  <a:srgbClr val="FF0000"/>
                </a:solidFill>
                <a:latin typeface="Arial" panose="020B0604020202020204" pitchFamily="34" charset="0"/>
                <a:cs typeface="Arial" panose="020B0604020202020204" pitchFamily="34" charset="0"/>
              </a:rPr>
              <a:t>unincorporated property owners </a:t>
            </a:r>
            <a:r>
              <a:rPr lang="en-US" sz="3400" dirty="0">
                <a:latin typeface="Arial" panose="020B0604020202020204" pitchFamily="34" charset="0"/>
                <a:cs typeface="Arial" panose="020B0604020202020204" pitchFamily="34" charset="0"/>
              </a:rPr>
              <a:t>if the proceeds from the insurance premiums taxes are not used for a listing of specific services noted on the next slide.</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B776054-5FE2-4202-B276-4F4656A91DF5}"/>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790539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Premiums Tax Rollback uses in unincorporated county areas </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10000"/>
          </a:bodyPr>
          <a:lstStyle/>
          <a:p>
            <a:pPr lvl="1"/>
            <a:r>
              <a:rPr lang="en-US" sz="3400" dirty="0">
                <a:latin typeface="Arial" panose="020B0604020202020204" pitchFamily="34" charset="0"/>
                <a:cs typeface="Arial" panose="020B0604020202020204" pitchFamily="34" charset="0"/>
              </a:rPr>
              <a:t>The specific services are:</a:t>
            </a:r>
          </a:p>
          <a:p>
            <a:pPr lvl="1">
              <a:buFont typeface="Wingdings" panose="05000000000000000000" pitchFamily="2" charset="2"/>
              <a:buChar char="Ø"/>
            </a:pPr>
            <a:r>
              <a:rPr lang="en-US" sz="3400" dirty="0">
                <a:solidFill>
                  <a:srgbClr val="FF0000"/>
                </a:solidFill>
                <a:latin typeface="Arial" panose="020B0604020202020204" pitchFamily="34" charset="0"/>
                <a:cs typeface="Arial" panose="020B0604020202020204" pitchFamily="34" charset="0"/>
              </a:rPr>
              <a:t>Police</a:t>
            </a:r>
            <a:r>
              <a:rPr lang="en-US" sz="3400" dirty="0">
                <a:latin typeface="Arial" panose="020B0604020202020204" pitchFamily="34" charset="0"/>
                <a:cs typeface="Arial" panose="020B0604020202020204" pitchFamily="34" charset="0"/>
              </a:rPr>
              <a:t> Protection (excluding protection provided by the Sheriff);</a:t>
            </a:r>
          </a:p>
          <a:p>
            <a:pPr lvl="1">
              <a:buFont typeface="Wingdings" panose="05000000000000000000" pitchFamily="2" charset="2"/>
              <a:buChar char="Ø"/>
            </a:pPr>
            <a:r>
              <a:rPr lang="en-US" sz="3400" dirty="0">
                <a:solidFill>
                  <a:srgbClr val="FF0000"/>
                </a:solidFill>
                <a:latin typeface="Arial" panose="020B0604020202020204" pitchFamily="34" charset="0"/>
                <a:cs typeface="Arial" panose="020B0604020202020204" pitchFamily="34" charset="0"/>
              </a:rPr>
              <a:t>Fire</a:t>
            </a:r>
            <a:r>
              <a:rPr lang="en-US" sz="3400" dirty="0">
                <a:latin typeface="Arial" panose="020B0604020202020204" pitchFamily="34" charset="0"/>
                <a:cs typeface="Arial" panose="020B0604020202020204" pitchFamily="34" charset="0"/>
              </a:rPr>
              <a:t> Protection;</a:t>
            </a:r>
          </a:p>
          <a:p>
            <a:pPr lvl="1">
              <a:buFont typeface="Wingdings" panose="05000000000000000000" pitchFamily="2" charset="2"/>
              <a:buChar char="Ø"/>
            </a:pPr>
            <a:r>
              <a:rPr lang="en-US" sz="3400" dirty="0">
                <a:latin typeface="Arial" panose="020B0604020202020204" pitchFamily="34" charset="0"/>
                <a:cs typeface="Arial" panose="020B0604020202020204" pitchFamily="34" charset="0"/>
              </a:rPr>
              <a:t>Curbside or on-site residential or commercial </a:t>
            </a:r>
            <a:r>
              <a:rPr lang="en-US" sz="3400" dirty="0">
                <a:solidFill>
                  <a:srgbClr val="FF0000"/>
                </a:solidFill>
                <a:latin typeface="Arial" panose="020B0604020202020204" pitchFamily="34" charset="0"/>
                <a:cs typeface="Arial" panose="020B0604020202020204" pitchFamily="34" charset="0"/>
              </a:rPr>
              <a:t>garbage</a:t>
            </a:r>
            <a:r>
              <a:rPr lang="en-US" sz="3400" dirty="0">
                <a:latin typeface="Arial" panose="020B0604020202020204" pitchFamily="34" charset="0"/>
                <a:cs typeface="Arial" panose="020B0604020202020204" pitchFamily="34" charset="0"/>
              </a:rPr>
              <a:t> and </a:t>
            </a:r>
            <a:r>
              <a:rPr lang="en-US" sz="3400" dirty="0">
                <a:solidFill>
                  <a:srgbClr val="FF0000"/>
                </a:solidFill>
                <a:latin typeface="Arial" panose="020B0604020202020204" pitchFamily="34" charset="0"/>
                <a:cs typeface="Arial" panose="020B0604020202020204" pitchFamily="34" charset="0"/>
              </a:rPr>
              <a:t>solid waste collection</a:t>
            </a:r>
            <a:r>
              <a:rPr lang="en-US" sz="3400" dirty="0">
                <a:latin typeface="Arial" panose="020B0604020202020204" pitchFamily="34" charset="0"/>
                <a:cs typeface="Arial" panose="020B0604020202020204" pitchFamily="34" charset="0"/>
              </a:rPr>
              <a:t>;</a:t>
            </a:r>
          </a:p>
          <a:p>
            <a:pPr lvl="1">
              <a:buFont typeface="Wingdings" panose="05000000000000000000" pitchFamily="2" charset="2"/>
              <a:buChar char="Ø"/>
            </a:pPr>
            <a:r>
              <a:rPr lang="en-US" sz="3400" dirty="0">
                <a:solidFill>
                  <a:srgbClr val="FF0000"/>
                </a:solidFill>
                <a:latin typeface="Arial" panose="020B0604020202020204" pitchFamily="34" charset="0"/>
                <a:cs typeface="Arial" panose="020B0604020202020204" pitchFamily="34" charset="0"/>
              </a:rPr>
              <a:t>Curbs, sidewalks, </a:t>
            </a:r>
            <a:r>
              <a:rPr lang="en-US" sz="3400" dirty="0">
                <a:latin typeface="Arial" panose="020B0604020202020204" pitchFamily="34" charset="0"/>
                <a:cs typeface="Arial" panose="020B0604020202020204" pitchFamily="34" charset="0"/>
              </a:rPr>
              <a:t>and </a:t>
            </a:r>
            <a:r>
              <a:rPr lang="en-US" sz="3400" dirty="0">
                <a:solidFill>
                  <a:srgbClr val="FF0000"/>
                </a:solidFill>
                <a:latin typeface="Arial" panose="020B0604020202020204" pitchFamily="34" charset="0"/>
                <a:cs typeface="Arial" panose="020B0604020202020204" pitchFamily="34" charset="0"/>
              </a:rPr>
              <a:t>streetlights</a:t>
            </a:r>
            <a:r>
              <a:rPr lang="en-US" sz="3400" dirty="0">
                <a:latin typeface="Arial" panose="020B0604020202020204" pitchFamily="34" charset="0"/>
                <a:cs typeface="Arial" panose="020B0604020202020204" pitchFamily="34" charset="0"/>
              </a:rPr>
              <a:t>;</a:t>
            </a:r>
          </a:p>
          <a:p>
            <a:pPr lvl="1">
              <a:buFont typeface="Wingdings" panose="05000000000000000000" pitchFamily="2" charset="2"/>
              <a:buChar char="Ø"/>
            </a:pPr>
            <a:r>
              <a:rPr lang="en-US" sz="3400" dirty="0">
                <a:latin typeface="Arial" panose="020B0604020202020204" pitchFamily="34" charset="0"/>
                <a:cs typeface="Arial" panose="020B0604020202020204" pitchFamily="34" charset="0"/>
              </a:rPr>
              <a:t>Such </a:t>
            </a:r>
            <a:r>
              <a:rPr lang="en-US" sz="3400" dirty="0">
                <a:solidFill>
                  <a:srgbClr val="FF0000"/>
                </a:solidFill>
                <a:latin typeface="Arial" panose="020B0604020202020204" pitchFamily="34" charset="0"/>
                <a:cs typeface="Arial" panose="020B0604020202020204" pitchFamily="34" charset="0"/>
              </a:rPr>
              <a:t>other services </a:t>
            </a:r>
            <a:r>
              <a:rPr lang="en-US" sz="3400" dirty="0">
                <a:latin typeface="Arial" panose="020B0604020202020204" pitchFamily="34" charset="0"/>
                <a:cs typeface="Arial" panose="020B0604020202020204" pitchFamily="34" charset="0"/>
              </a:rPr>
              <a:t>provided for the primary benefit of unincorporated residents.</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095D652-C267-4124-9A14-6E428138D866}"/>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98814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Final Step for the Insurance Premiums Tax Rollback </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lnSpcReduction="10000"/>
          </a:bodyPr>
          <a:lstStyle/>
          <a:p>
            <a:pPr lvl="1"/>
            <a:r>
              <a:rPr lang="en-US" sz="3400" dirty="0">
                <a:latin typeface="Arial" panose="020B0604020202020204" pitchFamily="34" charset="0"/>
                <a:cs typeface="Arial" panose="020B0604020202020204" pitchFamily="34" charset="0"/>
              </a:rPr>
              <a:t>The </a:t>
            </a:r>
            <a:r>
              <a:rPr lang="en-US" sz="3400" dirty="0">
                <a:solidFill>
                  <a:srgbClr val="FF0000"/>
                </a:solidFill>
                <a:latin typeface="Arial" panose="020B0604020202020204" pitchFamily="34" charset="0"/>
                <a:cs typeface="Arial" panose="020B0604020202020204" pitchFamily="34" charset="0"/>
              </a:rPr>
              <a:t>cost</a:t>
            </a:r>
            <a:r>
              <a:rPr lang="en-US" sz="3400" dirty="0">
                <a:latin typeface="Arial" panose="020B0604020202020204" pitchFamily="34" charset="0"/>
                <a:cs typeface="Arial" panose="020B0604020202020204" pitchFamily="34" charset="0"/>
              </a:rPr>
              <a:t> of services information for the premiums tax rollback calculation is developed from the total </a:t>
            </a:r>
            <a:r>
              <a:rPr lang="en-US" sz="3400" dirty="0">
                <a:solidFill>
                  <a:srgbClr val="FF0000"/>
                </a:solidFill>
                <a:latin typeface="Arial" panose="020B0604020202020204" pitchFamily="34" charset="0"/>
                <a:cs typeface="Arial" panose="020B0604020202020204" pitchFamily="34" charset="0"/>
              </a:rPr>
              <a:t>budget</a:t>
            </a:r>
            <a:r>
              <a:rPr lang="en-US" sz="3400" dirty="0">
                <a:latin typeface="Arial" panose="020B0604020202020204" pitchFamily="34" charset="0"/>
                <a:cs typeface="Arial" panose="020B0604020202020204" pitchFamily="34" charset="0"/>
              </a:rPr>
              <a:t> for each of the specific </a:t>
            </a:r>
            <a:r>
              <a:rPr lang="en-US" sz="3400" dirty="0">
                <a:solidFill>
                  <a:srgbClr val="FF0000"/>
                </a:solidFill>
                <a:latin typeface="Arial" panose="020B0604020202020204" pitchFamily="34" charset="0"/>
                <a:cs typeface="Arial" panose="020B0604020202020204" pitchFamily="34" charset="0"/>
              </a:rPr>
              <a:t>services</a:t>
            </a:r>
            <a:r>
              <a:rPr lang="en-US" sz="3400" dirty="0">
                <a:latin typeface="Arial" panose="020B0604020202020204" pitchFamily="34" charset="0"/>
                <a:cs typeface="Arial" panose="020B0604020202020204" pitchFamily="34" charset="0"/>
              </a:rPr>
              <a:t> provided by the County for unincorporated residents.</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The amount of the premiums tax rollback is reported to the Department of Revenue in column 6 of the PT-35 form signed by the Chair of the Board of Commissioners.</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72C533-77EE-48A4-A8FA-ECCFE24F3818}"/>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998348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300" b="1" dirty="0">
                <a:solidFill>
                  <a:schemeClr val="bg1"/>
                </a:solidFill>
                <a:latin typeface="Arial Black" panose="020B0A04020102020204" pitchFamily="34" charset="0"/>
              </a:rPr>
              <a:t>Taxpayer Bill of Rights Reduction</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lnSpcReduction="10000"/>
          </a:bodyPr>
          <a:lstStyle/>
          <a:p>
            <a:pPr lvl="1"/>
            <a:r>
              <a:rPr lang="en-US" sz="3400" dirty="0">
                <a:latin typeface="Arial" panose="020B0604020202020204" pitchFamily="34" charset="0"/>
                <a:cs typeface="Arial" panose="020B0604020202020204" pitchFamily="34" charset="0"/>
              </a:rPr>
              <a:t>Beginning in the year 2000 Georgia Counties, Cities and School Districts were required to reduce their millage rate to “prevent indirect tax increases” resulting from increases to existing property values in a county due to inflation.</a:t>
            </a:r>
          </a:p>
          <a:p>
            <a:pPr marL="201168" lvl="1" indent="0">
              <a:buNone/>
            </a:pPr>
            <a:endParaRPr lang="en-US" sz="900" dirty="0">
              <a:latin typeface="Arial" panose="020B0604020202020204" pitchFamily="34" charset="0"/>
              <a:cs typeface="Arial" panose="020B0604020202020204" pitchFamily="34" charset="0"/>
            </a:endParaRPr>
          </a:p>
          <a:p>
            <a:pPr lvl="1"/>
            <a:r>
              <a:rPr lang="en-US" sz="3400" dirty="0">
                <a:latin typeface="Arial" panose="020B0604020202020204" pitchFamily="34" charset="0"/>
                <a:cs typeface="Arial" panose="020B0604020202020204" pitchFamily="34" charset="0"/>
              </a:rPr>
              <a:t>Georgia law requires newspaper ads, a public notice and three public hearings if the millage rate is not reduced.</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A381C98-911F-443F-BF33-F28BD684BDBD}"/>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840393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300" b="1" dirty="0">
                <a:solidFill>
                  <a:schemeClr val="bg1"/>
                </a:solidFill>
                <a:latin typeface="Arial Black" panose="020B0A04020102020204" pitchFamily="34" charset="0"/>
              </a:rPr>
              <a:t>Taxpayer Bill of Rights Reduction</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lvl="1"/>
            <a:r>
              <a:rPr lang="en-US" sz="3400" dirty="0">
                <a:latin typeface="Arial" panose="020B0604020202020204" pitchFamily="34" charset="0"/>
                <a:cs typeface="Arial" panose="020B0604020202020204" pitchFamily="34" charset="0"/>
              </a:rPr>
              <a:t>The Chief Financial Officer of Dade County calculates the projected reduction of the millage rate and confirmed by the Tax Commissioner.</a:t>
            </a:r>
            <a:endParaRPr lang="en-US" sz="900" dirty="0">
              <a:latin typeface="Arial" panose="020B0604020202020204" pitchFamily="34" charset="0"/>
              <a:cs typeface="Arial" panose="020B0604020202020204" pitchFamily="34" charset="0"/>
            </a:endParaRPr>
          </a:p>
          <a:p>
            <a:pPr lvl="1"/>
            <a:r>
              <a:rPr lang="en-US" sz="3400" dirty="0">
                <a:solidFill>
                  <a:srgbClr val="FF0000"/>
                </a:solidFill>
                <a:latin typeface="Arial" panose="020B0604020202020204" pitchFamily="34" charset="0"/>
                <a:cs typeface="Arial" panose="020B0604020202020204" pitchFamily="34" charset="0"/>
              </a:rPr>
              <a:t>Compliance</a:t>
            </a:r>
            <a:r>
              <a:rPr lang="en-US" sz="3400" dirty="0">
                <a:latin typeface="Arial" panose="020B0604020202020204" pitchFamily="34" charset="0"/>
                <a:cs typeface="Arial" panose="020B0604020202020204" pitchFamily="34" charset="0"/>
              </a:rPr>
              <a:t> with the </a:t>
            </a:r>
            <a:r>
              <a:rPr lang="en-US" sz="3400" dirty="0">
                <a:solidFill>
                  <a:srgbClr val="FF0000"/>
                </a:solidFill>
                <a:latin typeface="Arial" panose="020B0604020202020204" pitchFamily="34" charset="0"/>
                <a:cs typeface="Arial" panose="020B0604020202020204" pitchFamily="34" charset="0"/>
              </a:rPr>
              <a:t>Taxpayer Bill of Rights reduction</a:t>
            </a:r>
            <a:r>
              <a:rPr lang="en-US" sz="3400" dirty="0">
                <a:latin typeface="Arial" panose="020B0604020202020204" pitchFamily="34" charset="0"/>
                <a:cs typeface="Arial" panose="020B0604020202020204" pitchFamily="34" charset="0"/>
              </a:rPr>
              <a:t> will occur during June through August by the County, City and School District by </a:t>
            </a:r>
            <a:r>
              <a:rPr lang="en-US" sz="3400" u="sng" dirty="0">
                <a:latin typeface="Arial" panose="020B0604020202020204" pitchFamily="34" charset="0"/>
                <a:cs typeface="Arial" panose="020B0604020202020204" pitchFamily="34" charset="0"/>
              </a:rPr>
              <a:t>placing required ads</a:t>
            </a:r>
            <a:r>
              <a:rPr lang="en-US" sz="3400" dirty="0">
                <a:latin typeface="Arial" panose="020B0604020202020204" pitchFamily="34" charset="0"/>
                <a:cs typeface="Arial" panose="020B0604020202020204" pitchFamily="34" charset="0"/>
              </a:rPr>
              <a:t> and </a:t>
            </a:r>
            <a:r>
              <a:rPr lang="en-US" sz="3400" u="sng" dirty="0">
                <a:latin typeface="Arial" panose="020B0604020202020204" pitchFamily="34" charset="0"/>
                <a:cs typeface="Arial" panose="020B0604020202020204" pitchFamily="34" charset="0"/>
              </a:rPr>
              <a:t>holding three public hearings </a:t>
            </a:r>
            <a:r>
              <a:rPr lang="en-US" sz="3400" dirty="0">
                <a:latin typeface="Arial" panose="020B0604020202020204" pitchFamily="34" charset="0"/>
                <a:cs typeface="Arial" panose="020B0604020202020204" pitchFamily="34" charset="0"/>
              </a:rPr>
              <a:t>based on estimated or preliminary Digest data. </a:t>
            </a:r>
            <a:endParaRPr lang="en-US" sz="30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5260387-DECD-4AC7-9F2A-94C022B28150}"/>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72584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C33ED-E7FF-4CDF-877D-FDDE58250583}"/>
              </a:ext>
            </a:extLst>
          </p:cNvPr>
          <p:cNvSpPr txBox="1"/>
          <p:nvPr/>
        </p:nvSpPr>
        <p:spPr>
          <a:xfrm>
            <a:off x="577049" y="443567"/>
            <a:ext cx="9090520" cy="4945585"/>
          </a:xfrm>
          <a:prstGeom prst="rect">
            <a:avLst/>
          </a:prstGeom>
          <a:noFill/>
        </p:spPr>
        <p:txBody>
          <a:bodyPr wrap="square" rtlCol="0">
            <a:spAutoFit/>
          </a:bodyPr>
          <a:lstStyle/>
          <a:p>
            <a:r>
              <a:rPr lang="en-US" sz="4400" dirty="0">
                <a:solidFill>
                  <a:srgbClr val="FF0000"/>
                </a:solidFill>
                <a:latin typeface="Arial Rounded MT Bold" panose="020F0704030504030204" pitchFamily="34" charset="0"/>
              </a:rPr>
              <a:t>WHY?</a:t>
            </a:r>
          </a:p>
          <a:p>
            <a:endParaRPr lang="en-US" sz="2400" dirty="0">
              <a:latin typeface="Arial Rounded MT Bold" panose="020F0704030504030204" pitchFamily="34" charset="0"/>
            </a:endParaRPr>
          </a:p>
          <a:p>
            <a:pPr>
              <a:lnSpc>
                <a:spcPct val="150000"/>
              </a:lnSpc>
            </a:pPr>
            <a:r>
              <a:rPr lang="en-US" sz="2400" dirty="0">
                <a:latin typeface="Arial Rounded MT Bold" panose="020F0704030504030204" pitchFamily="34" charset="0"/>
              </a:rPr>
              <a:t>The State of Georgia requires all local governments e.g. County, City and School Board’s including other taxing authorities such as the Industrial Development Authority to adopt a millage rate to pay for budgeted expenses – road maintenance, paying teacher salaries, provide ambulance services, maintain fire trucks and other emergency services i.e. Emergency 911, Sheriff’s Office, Courts System, etc.</a:t>
            </a:r>
          </a:p>
        </p:txBody>
      </p:sp>
      <p:pic>
        <p:nvPicPr>
          <p:cNvPr id="5122" name="Picture 2" descr="Is the Workplace Where Ideas Go to Die? - Michael Kerr">
            <a:extLst>
              <a:ext uri="{FF2B5EF4-FFF2-40B4-BE49-F238E27FC236}">
                <a16:creationId xmlns:a16="http://schemas.microsoft.com/office/drawing/2014/main" id="{4A6CB2A0-B7E3-4C6D-B699-01C9DA2CD49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48375" y="3914775"/>
            <a:ext cx="2182520" cy="21825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4CEE90D-6C25-4B54-BCDE-5F54C128A203}"/>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63659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Key Terms for Property Taxes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lnSpcReduction="10000"/>
          </a:bodyPr>
          <a:lstStyle/>
          <a:p>
            <a:pPr marL="201168" lvl="1" indent="0">
              <a:buNone/>
            </a:pPr>
            <a:r>
              <a:rPr lang="en-US" sz="3400" b="1" dirty="0">
                <a:solidFill>
                  <a:srgbClr val="FF0000"/>
                </a:solidFill>
                <a:latin typeface="Arial" panose="020B0604020202020204" pitchFamily="34" charset="0"/>
                <a:cs typeface="Arial" panose="020B0604020202020204" pitchFamily="34" charset="0"/>
              </a:rPr>
              <a:t>County Commissioners and School Board Members </a:t>
            </a:r>
            <a:r>
              <a:rPr lang="en-US" sz="3400" dirty="0">
                <a:latin typeface="Arial" panose="020B0604020202020204" pitchFamily="34" charset="0"/>
                <a:cs typeface="Arial" panose="020B0604020202020204" pitchFamily="34" charset="0"/>
              </a:rPr>
              <a:t>– Determine the amount of taxes to be paid each year.  This is the county’s budget or the amount of funds necessary to operate the county and school system for a given year.  Millage rates are computed by the commissioners after adoption of the county budget and after the school board submits its budget.  The net assessment is the tax digest against which a millage rate is levied.</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C986D54-3E50-4C1C-86C0-BFF0FEE80A6D}"/>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13669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Key Terms for Property Taxes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a:xfrm>
            <a:off x="1097280" y="1845734"/>
            <a:ext cx="10058400" cy="4372186"/>
          </a:xfrm>
        </p:spPr>
        <p:txBody>
          <a:bodyPr>
            <a:normAutofit fontScale="92500" lnSpcReduction="10000"/>
          </a:bodyPr>
          <a:lstStyle/>
          <a:p>
            <a:pPr marL="201168" lvl="1" indent="0">
              <a:buNone/>
            </a:pPr>
            <a:r>
              <a:rPr lang="en-US" sz="3400" b="1" dirty="0">
                <a:solidFill>
                  <a:srgbClr val="FF0000"/>
                </a:solidFill>
                <a:latin typeface="Arial" panose="020B0604020202020204" pitchFamily="34" charset="0"/>
                <a:cs typeface="Arial" panose="020B0604020202020204" pitchFamily="34" charset="0"/>
              </a:rPr>
              <a:t>Revaluation </a:t>
            </a:r>
            <a:r>
              <a:rPr lang="en-US" sz="3400" dirty="0">
                <a:latin typeface="Arial" panose="020B0604020202020204" pitchFamily="34" charset="0"/>
                <a:cs typeface="Arial" panose="020B0604020202020204" pitchFamily="34" charset="0"/>
              </a:rPr>
              <a:t>– Each county board of tax assessors determines for itself when all classes of property should be valued in accordance with OCGA § 48-5-299(a).  This regulation imposes no additional requirements on the county boards of tax assessors.  The Department’s (GDOR) digest review cycle is only established to validate that counties are meeting the 40% of fair market value requirement of OCGA § 48-5-7, and no particular period or schedule of revaluations is required of the counties by the Department for approval of a county digest. </a:t>
            </a: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93D2A28-9501-447E-8218-200AB8E9537D}"/>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61820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Key Terms for Property Taxes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10000"/>
          </a:bodyPr>
          <a:lstStyle/>
          <a:p>
            <a:pPr marL="201168" lvl="1" indent="0">
              <a:buNone/>
            </a:pPr>
            <a:r>
              <a:rPr lang="en-US" sz="3400" b="1" dirty="0">
                <a:solidFill>
                  <a:srgbClr val="FF0000"/>
                </a:solidFill>
                <a:latin typeface="Arial" panose="020B0604020202020204" pitchFamily="34" charset="0"/>
                <a:cs typeface="Arial" panose="020B0604020202020204" pitchFamily="34" charset="0"/>
              </a:rPr>
              <a:t>Parcel </a:t>
            </a:r>
            <a:r>
              <a:rPr lang="en-US" sz="3400" dirty="0">
                <a:solidFill>
                  <a:schemeClr val="tx1"/>
                </a:solidFill>
                <a:latin typeface="Arial" panose="020B0604020202020204" pitchFamily="34" charset="0"/>
                <a:cs typeface="Arial" panose="020B0604020202020204" pitchFamily="34" charset="0"/>
              </a:rPr>
              <a:t>or</a:t>
            </a:r>
            <a:r>
              <a:rPr lang="en-US" sz="3400" b="1" dirty="0">
                <a:solidFill>
                  <a:srgbClr val="FF0000"/>
                </a:solidFill>
                <a:latin typeface="Arial" panose="020B0604020202020204" pitchFamily="34" charset="0"/>
                <a:cs typeface="Arial" panose="020B0604020202020204" pitchFamily="34" charset="0"/>
              </a:rPr>
              <a:t> item</a:t>
            </a:r>
            <a:r>
              <a:rPr lang="en-US" sz="3400" dirty="0">
                <a:latin typeface="Arial" panose="020B0604020202020204" pitchFamily="34" charset="0"/>
                <a:cs typeface="Arial" panose="020B0604020202020204" pitchFamily="34" charset="0"/>
              </a:rPr>
              <a:t> – of property is classified using a state mandated system of Property Codes.</a:t>
            </a:r>
          </a:p>
          <a:p>
            <a:pPr marL="201168" lvl="1" indent="0">
              <a:buNone/>
            </a:pPr>
            <a:endParaRPr lang="en-US" sz="800" dirty="0">
              <a:latin typeface="Arial" panose="020B0604020202020204" pitchFamily="34" charset="0"/>
              <a:cs typeface="Arial" panose="020B0604020202020204" pitchFamily="34" charset="0"/>
            </a:endParaRPr>
          </a:p>
          <a:p>
            <a:pPr marL="201168" lvl="1" indent="0">
              <a:buNone/>
            </a:pPr>
            <a:r>
              <a:rPr lang="en-US" sz="3400" dirty="0">
                <a:latin typeface="Arial" panose="020B0604020202020204" pitchFamily="34" charset="0"/>
                <a:cs typeface="Arial" panose="020B0604020202020204" pitchFamily="34" charset="0"/>
              </a:rPr>
              <a:t>The </a:t>
            </a:r>
            <a:r>
              <a:rPr lang="en-US" sz="3400" dirty="0">
                <a:solidFill>
                  <a:srgbClr val="FF0000"/>
                </a:solidFill>
                <a:latin typeface="Arial" panose="020B0604020202020204" pitchFamily="34" charset="0"/>
                <a:cs typeface="Arial" panose="020B0604020202020204" pitchFamily="34" charset="0"/>
              </a:rPr>
              <a:t>assessed value</a:t>
            </a:r>
            <a:r>
              <a:rPr lang="en-US" sz="3400" dirty="0">
                <a:latin typeface="Arial" panose="020B0604020202020204" pitchFamily="34" charset="0"/>
                <a:cs typeface="Arial" panose="020B0604020202020204" pitchFamily="34" charset="0"/>
              </a:rPr>
              <a:t> (</a:t>
            </a:r>
            <a:r>
              <a:rPr lang="en-US" sz="3400" dirty="0">
                <a:solidFill>
                  <a:srgbClr val="FF0000"/>
                </a:solidFill>
                <a:latin typeface="Arial" panose="020B0604020202020204" pitchFamily="34" charset="0"/>
                <a:cs typeface="Arial" panose="020B0604020202020204" pitchFamily="34" charset="0"/>
              </a:rPr>
              <a:t>40%</a:t>
            </a:r>
            <a:r>
              <a:rPr lang="en-US" sz="3400" dirty="0">
                <a:latin typeface="Arial" panose="020B0604020202020204" pitchFamily="34" charset="0"/>
                <a:cs typeface="Arial" panose="020B0604020202020204" pitchFamily="34" charset="0"/>
              </a:rPr>
              <a:t> of fair market value) is the primary valuation amount on this report (aka Consolidation Report)</a:t>
            </a:r>
          </a:p>
          <a:p>
            <a:pPr marL="201168" lvl="1" indent="0">
              <a:buNone/>
            </a:pPr>
            <a:endParaRPr lang="en-US" sz="900" dirty="0">
              <a:latin typeface="Arial" panose="020B0604020202020204" pitchFamily="34" charset="0"/>
              <a:cs typeface="Arial" panose="020B0604020202020204" pitchFamily="34" charset="0"/>
            </a:endParaRPr>
          </a:p>
          <a:p>
            <a:pPr marL="201168" lvl="1" indent="0">
              <a:buNone/>
            </a:pPr>
            <a:r>
              <a:rPr lang="en-US" sz="3600" dirty="0">
                <a:latin typeface="Arial" panose="020B0604020202020204" pitchFamily="34" charset="0"/>
                <a:cs typeface="Arial" panose="020B0604020202020204" pitchFamily="34" charset="0"/>
              </a:rPr>
              <a:t>The </a:t>
            </a:r>
            <a:r>
              <a:rPr lang="en-US" sz="3600" u="sng" dirty="0">
                <a:latin typeface="Arial" panose="020B0604020202020204" pitchFamily="34" charset="0"/>
                <a:cs typeface="Arial" panose="020B0604020202020204" pitchFamily="34" charset="0"/>
              </a:rPr>
              <a:t>consolidation report totals and summarizes </a:t>
            </a:r>
            <a:r>
              <a:rPr lang="en-US" sz="3600" dirty="0">
                <a:latin typeface="Arial" panose="020B0604020202020204" pitchFamily="34" charset="0"/>
                <a:cs typeface="Arial" panose="020B0604020202020204" pitchFamily="34" charset="0"/>
              </a:rPr>
              <a:t>each </a:t>
            </a:r>
            <a:r>
              <a:rPr lang="en-US" sz="3600" dirty="0">
                <a:solidFill>
                  <a:srgbClr val="FF0000"/>
                </a:solidFill>
                <a:latin typeface="Arial" panose="020B0604020202020204" pitchFamily="34" charset="0"/>
                <a:cs typeface="Arial" panose="020B0604020202020204" pitchFamily="34" charset="0"/>
              </a:rPr>
              <a:t>property class </a:t>
            </a:r>
            <a:r>
              <a:rPr lang="en-US" sz="3600" dirty="0">
                <a:latin typeface="Arial" panose="020B0604020202020204" pitchFamily="34" charset="0"/>
                <a:cs typeface="Arial" panose="020B0604020202020204" pitchFamily="34" charset="0"/>
              </a:rPr>
              <a:t>including the value of homestead and property exemptions.</a:t>
            </a: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078C175-749D-4848-9E05-C6D965809BB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0037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Key Terms for Property Taxes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20000"/>
          </a:bodyPr>
          <a:lstStyle/>
          <a:p>
            <a:pPr marL="201168" lvl="1" indent="0">
              <a:buNone/>
            </a:pPr>
            <a:r>
              <a:rPr lang="en-US" sz="3400" b="1" dirty="0">
                <a:solidFill>
                  <a:srgbClr val="FF0000"/>
                </a:solidFill>
                <a:latin typeface="Arial" panose="020B0604020202020204" pitchFamily="34" charset="0"/>
                <a:cs typeface="Arial" panose="020B0604020202020204" pitchFamily="34" charset="0"/>
              </a:rPr>
              <a:t>Millage Rate</a:t>
            </a:r>
            <a:r>
              <a:rPr lang="en-US" sz="3400" dirty="0">
                <a:latin typeface="Arial" panose="020B0604020202020204" pitchFamily="34" charset="0"/>
                <a:cs typeface="Arial" panose="020B0604020202020204" pitchFamily="34" charset="0"/>
              </a:rPr>
              <a:t> – A tax rate that when multiplied against the assessed value of taxable property calculates the amount of property tax to be paid.  It is a “numerical multiplier”.</a:t>
            </a:r>
          </a:p>
          <a:p>
            <a:pPr marL="201168" lvl="1" indent="0">
              <a:buNone/>
            </a:pPr>
            <a:endParaRPr lang="en-US" sz="800" dirty="0">
              <a:latin typeface="Arial" panose="020B0604020202020204" pitchFamily="34" charset="0"/>
              <a:cs typeface="Arial" panose="020B0604020202020204" pitchFamily="34" charset="0"/>
            </a:endParaRPr>
          </a:p>
          <a:p>
            <a:pPr marL="201168" lvl="1" indent="0">
              <a:buNone/>
            </a:pPr>
            <a:r>
              <a:rPr lang="en-US" sz="3400" dirty="0">
                <a:latin typeface="Arial" panose="020B0604020202020204" pitchFamily="34" charset="0"/>
                <a:cs typeface="Arial" panose="020B0604020202020204" pitchFamily="34" charset="0"/>
              </a:rPr>
              <a:t>Each Millage Rate is usually stated as “dollars per thousand”.  For example, a millage rate of 5 mills is $5.00 per thousand of </a:t>
            </a:r>
            <a:r>
              <a:rPr lang="en-US" sz="3400" u="sng" dirty="0">
                <a:latin typeface="Arial" panose="020B0604020202020204" pitchFamily="34" charset="0"/>
                <a:cs typeface="Arial" panose="020B0604020202020204" pitchFamily="34" charset="0"/>
              </a:rPr>
              <a:t>assessed value</a:t>
            </a:r>
            <a:r>
              <a:rPr lang="en-US" sz="3400" dirty="0">
                <a:latin typeface="Arial" panose="020B0604020202020204" pitchFamily="34" charset="0"/>
                <a:cs typeface="Arial" panose="020B0604020202020204" pitchFamily="34" charset="0"/>
              </a:rPr>
              <a:t>.  When doing calculations, the millage rate is stated as .005</a:t>
            </a:r>
          </a:p>
          <a:p>
            <a:pPr marL="201168" lvl="1" indent="0">
              <a:buNone/>
            </a:pPr>
            <a:endParaRPr lang="en-US" sz="900" dirty="0">
              <a:latin typeface="Arial" panose="020B0604020202020204" pitchFamily="34" charset="0"/>
              <a:cs typeface="Arial" panose="020B0604020202020204" pitchFamily="34" charset="0"/>
            </a:endParaRPr>
          </a:p>
          <a:p>
            <a:pPr marL="201168" lvl="1" indent="0">
              <a:buNone/>
            </a:pPr>
            <a:r>
              <a:rPr lang="en-US" sz="3600" dirty="0">
                <a:latin typeface="Arial" panose="020B0604020202020204" pitchFamily="34" charset="0"/>
                <a:cs typeface="Arial" panose="020B0604020202020204" pitchFamily="34" charset="0"/>
              </a:rPr>
              <a:t>The Millage Rate is established by the “levying authority” each year.</a:t>
            </a: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A4874AE-FF90-407E-AFF1-CF5C60C590E5}"/>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8400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Key Terms for Property Taxes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fontScale="92500" lnSpcReduction="10000"/>
          </a:bodyPr>
          <a:lstStyle/>
          <a:p>
            <a:pPr marL="201168" lvl="1" indent="0">
              <a:buNone/>
            </a:pPr>
            <a:r>
              <a:rPr lang="en-US" sz="3400" b="1" dirty="0">
                <a:solidFill>
                  <a:srgbClr val="FF0000"/>
                </a:solidFill>
                <a:latin typeface="Arial" panose="020B0604020202020204" pitchFamily="34" charset="0"/>
                <a:cs typeface="Arial" panose="020B0604020202020204" pitchFamily="34" charset="0"/>
              </a:rPr>
              <a:t>Market Value/Assessed Value</a:t>
            </a:r>
            <a:r>
              <a:rPr lang="en-US" sz="3400" dirty="0">
                <a:latin typeface="Arial" panose="020B0604020202020204" pitchFamily="34" charset="0"/>
                <a:cs typeface="Arial" panose="020B0604020202020204" pitchFamily="34" charset="0"/>
              </a:rPr>
              <a:t> – Market value is the current </a:t>
            </a:r>
            <a:r>
              <a:rPr lang="en-US" sz="3400" u="sng" dirty="0">
                <a:latin typeface="Arial" panose="020B0604020202020204" pitchFamily="34" charset="0"/>
                <a:cs typeface="Arial" panose="020B0604020202020204" pitchFamily="34" charset="0"/>
              </a:rPr>
              <a:t>estimated</a:t>
            </a:r>
            <a:r>
              <a:rPr lang="en-US" sz="3400" dirty="0">
                <a:latin typeface="Arial" panose="020B0604020202020204" pitchFamily="34" charset="0"/>
                <a:cs typeface="Arial" panose="020B0604020202020204" pitchFamily="34" charset="0"/>
              </a:rPr>
              <a:t> amount that property can be bought or sold.  Assessed value is 40% of market value and is used as the basis for calculating the property tax levy (bill) in Georgia</a:t>
            </a:r>
          </a:p>
          <a:p>
            <a:pPr marL="201168" lvl="1" indent="0">
              <a:buNone/>
            </a:pPr>
            <a:endParaRPr lang="en-US" sz="800" dirty="0">
              <a:latin typeface="Arial" panose="020B0604020202020204" pitchFamily="34" charset="0"/>
              <a:cs typeface="Arial" panose="020B0604020202020204" pitchFamily="34" charset="0"/>
            </a:endParaRPr>
          </a:p>
          <a:p>
            <a:pPr marL="201168" lvl="1" indent="0">
              <a:buNone/>
            </a:pPr>
            <a:r>
              <a:rPr lang="en-US" sz="3400" u="sng" dirty="0">
                <a:latin typeface="Arial" panose="020B0604020202020204" pitchFamily="34" charset="0"/>
                <a:cs typeface="Arial" panose="020B0604020202020204" pitchFamily="34" charset="0"/>
              </a:rPr>
              <a:t>Example:</a:t>
            </a:r>
            <a:r>
              <a:rPr lang="en-US" sz="3400" dirty="0">
                <a:latin typeface="Arial" panose="020B0604020202020204" pitchFamily="34" charset="0"/>
                <a:cs typeface="Arial" panose="020B0604020202020204" pitchFamily="34" charset="0"/>
              </a:rPr>
              <a:t>  If the market value of a parcel of real property is $150,000; then its corresponding assessed value is $60,000.  If the assessed value of a second parcel is $50,000; then its market value is …$125,000.</a:t>
            </a: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1E77E1-228B-4FF2-839A-BD4C14DFC51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52413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A14-3FBE-493C-A07D-A12DD804C497}"/>
              </a:ext>
            </a:extLst>
          </p:cNvPr>
          <p:cNvSpPr>
            <a:spLocks noGrp="1"/>
          </p:cNvSpPr>
          <p:nvPr>
            <p:ph type="title"/>
          </p:nvPr>
        </p:nvSpPr>
        <p:spPr>
          <a:solidFill>
            <a:schemeClr val="accent2"/>
          </a:solidFill>
        </p:spPr>
        <p:txBody>
          <a:bodyPr anchor="ctr">
            <a:normAutofit/>
          </a:bodyPr>
          <a:lstStyle/>
          <a:p>
            <a:pPr algn="ctr"/>
            <a:r>
              <a:rPr lang="en-US" sz="4400" b="1" dirty="0">
                <a:solidFill>
                  <a:schemeClr val="bg1"/>
                </a:solidFill>
                <a:latin typeface="Arial Black" panose="020B0A04020102020204" pitchFamily="34" charset="0"/>
              </a:rPr>
              <a:t>Property Tax Calculations</a:t>
            </a:r>
          </a:p>
        </p:txBody>
      </p:sp>
      <p:sp>
        <p:nvSpPr>
          <p:cNvPr id="3" name="Content Placeholder 2">
            <a:extLst>
              <a:ext uri="{FF2B5EF4-FFF2-40B4-BE49-F238E27FC236}">
                <a16:creationId xmlns:a16="http://schemas.microsoft.com/office/drawing/2014/main" id="{AD2CF4D9-E88C-412B-80CA-581761F66AC4}"/>
              </a:ext>
            </a:extLst>
          </p:cNvPr>
          <p:cNvSpPr>
            <a:spLocks noGrp="1"/>
          </p:cNvSpPr>
          <p:nvPr>
            <p:ph idx="1"/>
          </p:nvPr>
        </p:nvSpPr>
        <p:spPr/>
        <p:txBody>
          <a:bodyPr>
            <a:normAutofit/>
          </a:bodyPr>
          <a:lstStyle/>
          <a:p>
            <a:pPr marL="201168" lvl="1" indent="0">
              <a:buNone/>
            </a:pPr>
            <a:r>
              <a:rPr lang="en-US" sz="3400" dirty="0">
                <a:latin typeface="Arial" panose="020B0604020202020204" pitchFamily="34" charset="0"/>
                <a:cs typeface="Arial" panose="020B0604020202020204" pitchFamily="34" charset="0"/>
              </a:rPr>
              <a:t>Let’s look at the calculation of property tax </a:t>
            </a:r>
          </a:p>
          <a:p>
            <a:pPr marL="201168" lvl="1" indent="0">
              <a:buNone/>
            </a:pPr>
            <a:r>
              <a:rPr lang="en-US" sz="3400" dirty="0">
                <a:latin typeface="Arial" panose="020B0604020202020204" pitchFamily="34" charset="0"/>
                <a:cs typeface="Arial" panose="020B0604020202020204" pitchFamily="34" charset="0"/>
              </a:rPr>
              <a:t>for a single parcel of Real Property…</a:t>
            </a:r>
          </a:p>
          <a:p>
            <a:pPr marL="201168" lvl="1" indent="0" algn="ctr">
              <a:buNone/>
            </a:pPr>
            <a:endParaRPr lang="en-US" sz="3400" dirty="0">
              <a:latin typeface="Arial" panose="020B0604020202020204" pitchFamily="34" charset="0"/>
              <a:cs typeface="Arial" panose="020B0604020202020204" pitchFamily="34" charset="0"/>
            </a:endParaRPr>
          </a:p>
          <a:p>
            <a:pPr marL="201168" lvl="1" indent="0">
              <a:buNone/>
            </a:pPr>
            <a:r>
              <a:rPr lang="en-US" sz="2800" dirty="0">
                <a:latin typeface="Arial" panose="020B0604020202020204" pitchFamily="34" charset="0"/>
                <a:cs typeface="Arial" panose="020B0604020202020204" pitchFamily="34" charset="0"/>
              </a:rPr>
              <a:t>Market Value			$150,000</a:t>
            </a:r>
          </a:p>
          <a:p>
            <a:pPr marL="201168" lvl="1" indent="0">
              <a:buNone/>
            </a:pPr>
            <a:r>
              <a:rPr lang="en-US" sz="2800" dirty="0">
                <a:latin typeface="Arial" panose="020B0604020202020204" pitchFamily="34" charset="0"/>
                <a:cs typeface="Arial" panose="020B0604020202020204" pitchFamily="34" charset="0"/>
              </a:rPr>
              <a:t>Assessed Value			$  60,000 or 40% of Market Value</a:t>
            </a:r>
          </a:p>
          <a:p>
            <a:pPr marL="201168" lvl="1" indent="0">
              <a:buNone/>
            </a:pPr>
            <a:r>
              <a:rPr lang="en-US" sz="2800" dirty="0">
                <a:latin typeface="Arial" panose="020B0604020202020204" pitchFamily="34" charset="0"/>
                <a:cs typeface="Arial" panose="020B0604020202020204" pitchFamily="34" charset="0"/>
              </a:rPr>
              <a:t>Millage Rate			      0.008 or 8 mills</a:t>
            </a:r>
          </a:p>
          <a:p>
            <a:pPr marL="201168" lvl="1" indent="0">
              <a:buNone/>
            </a:pPr>
            <a:r>
              <a:rPr lang="en-US" sz="2800" dirty="0">
                <a:latin typeface="Arial" panose="020B0604020202020204" pitchFamily="34" charset="0"/>
                <a:cs typeface="Arial" panose="020B0604020202020204" pitchFamily="34" charset="0"/>
              </a:rPr>
              <a:t>Annual Property Tax Levy	       $480 Tax amount</a:t>
            </a:r>
          </a:p>
          <a:p>
            <a:endParaRPr lang="en-US" sz="36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D1A794-AF9D-4C32-9F49-B2D39EC260E8}"/>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8653" y="1969335"/>
            <a:ext cx="2475653" cy="1727200"/>
          </a:xfrm>
          <a:prstGeom prst="rect">
            <a:avLst/>
          </a:prstGeom>
        </p:spPr>
      </p:pic>
      <p:sp>
        <p:nvSpPr>
          <p:cNvPr id="4" name="Slide Number Placeholder 3">
            <a:extLst>
              <a:ext uri="{FF2B5EF4-FFF2-40B4-BE49-F238E27FC236}">
                <a16:creationId xmlns:a16="http://schemas.microsoft.com/office/drawing/2014/main" id="{1A9FEA74-9BC3-45D6-AAE0-9485041AE118}"/>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80150883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370</TotalTime>
  <Words>2589</Words>
  <Application>Microsoft Office PowerPoint</Application>
  <PresentationFormat>Widescreen</PresentationFormat>
  <Paragraphs>250</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Arial Rounded MT Bold</vt:lpstr>
      <vt:lpstr>Calibri</vt:lpstr>
      <vt:lpstr>Calibri Light</vt:lpstr>
      <vt:lpstr>Wingdings</vt:lpstr>
      <vt:lpstr>Retrospect</vt:lpstr>
      <vt:lpstr>PowerPoint Presentation</vt:lpstr>
      <vt:lpstr>Key Terms for Property Taxes</vt:lpstr>
      <vt:lpstr>Key Terms for Property Taxes</vt:lpstr>
      <vt:lpstr>Key Terms for Property Taxes</vt:lpstr>
      <vt:lpstr>Key Terms for Property Taxes</vt:lpstr>
      <vt:lpstr>Key Terms for Property Taxes</vt:lpstr>
      <vt:lpstr>Key Terms for Property Taxes</vt:lpstr>
      <vt:lpstr>Key Terms for Property Taxes</vt:lpstr>
      <vt:lpstr>Property Tax Calculations</vt:lpstr>
      <vt:lpstr>Three Different Views  of Property Tax</vt:lpstr>
      <vt:lpstr>Building the Property Tax Digest</vt:lpstr>
      <vt:lpstr>Components of the Digest</vt:lpstr>
      <vt:lpstr>Components of the Digest – In the Order as they are Completed Each year</vt:lpstr>
      <vt:lpstr>STEP 1:</vt:lpstr>
      <vt:lpstr>STEP 1:</vt:lpstr>
      <vt:lpstr>STEP 2:</vt:lpstr>
      <vt:lpstr>Changes to the Property Tax on Motor Vehicles O.C.G.A. 48-5C-1</vt:lpstr>
      <vt:lpstr>STEP 3:</vt:lpstr>
      <vt:lpstr>STEP 4:</vt:lpstr>
      <vt:lpstr>STEP 5:</vt:lpstr>
      <vt:lpstr>STEP 6:</vt:lpstr>
      <vt:lpstr>STEP 7:</vt:lpstr>
      <vt:lpstr>STEP 8:</vt:lpstr>
      <vt:lpstr>STEP 9:</vt:lpstr>
      <vt:lpstr>STEP 10:</vt:lpstr>
      <vt:lpstr>STEP 11:</vt:lpstr>
      <vt:lpstr>Consolidation Report</vt:lpstr>
      <vt:lpstr>Rollbacks, Reductions, and Other Provisions</vt:lpstr>
      <vt:lpstr>Local Option Sales Tax Rollback</vt:lpstr>
      <vt:lpstr>Calculating the LOST Rollback</vt:lpstr>
      <vt:lpstr>Final Step for the LOST Rollback</vt:lpstr>
      <vt:lpstr>Premiums Tax Rollback </vt:lpstr>
      <vt:lpstr>Premiums Tax Rollback uses in unincorporated county areas </vt:lpstr>
      <vt:lpstr>Final Step for the Insurance Premiums Tax Rollback </vt:lpstr>
      <vt:lpstr>Taxpayer Bill of Rights Reduction</vt:lpstr>
      <vt:lpstr>Taxpayer Bill of Rights Reduction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Anderson</dc:creator>
  <cp:lastModifiedBy>Carey Anderson</cp:lastModifiedBy>
  <cp:revision>10</cp:revision>
  <cp:lastPrinted>2025-08-20T14:30:15Z</cp:lastPrinted>
  <dcterms:created xsi:type="dcterms:W3CDTF">2021-08-04T03:44:07Z</dcterms:created>
  <dcterms:modified xsi:type="dcterms:W3CDTF">2025-08-20T14:30:18Z</dcterms:modified>
</cp:coreProperties>
</file>